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3" r:id="rId2"/>
    <p:sldId id="282" r:id="rId3"/>
    <p:sldId id="280" r:id="rId4"/>
    <p:sldId id="260" r:id="rId5"/>
    <p:sldId id="278" r:id="rId6"/>
    <p:sldId id="284" r:id="rId7"/>
    <p:sldId id="261" r:id="rId8"/>
    <p:sldId id="275" r:id="rId9"/>
    <p:sldId id="262" r:id="rId10"/>
    <p:sldId id="265" r:id="rId11"/>
    <p:sldId id="257" r:id="rId12"/>
    <p:sldId id="286" r:id="rId13"/>
    <p:sldId id="272" r:id="rId14"/>
    <p:sldId id="291" r:id="rId15"/>
    <p:sldId id="258" r:id="rId16"/>
    <p:sldId id="267" r:id="rId17"/>
    <p:sldId id="266" r:id="rId18"/>
    <p:sldId id="288" r:id="rId19"/>
    <p:sldId id="290" r:id="rId20"/>
    <p:sldId id="271" r:id="rId21"/>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4" autoAdjust="0"/>
    <p:restoredTop sz="61139" autoAdjust="0"/>
  </p:normalViewPr>
  <p:slideViewPr>
    <p:cSldViewPr snapToGrid="0">
      <p:cViewPr varScale="1">
        <p:scale>
          <a:sx n="69" d="100"/>
          <a:sy n="69" d="100"/>
        </p:scale>
        <p:origin x="13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483911F-F82F-4D03-93BC-52838C0ADEDE}"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B015C2EE-C002-4F8F-8654-171AFFC579A3}">
      <dgm:prSet/>
      <dgm:spPr/>
      <dgm:t>
        <a:bodyPr/>
        <a:lstStyle/>
        <a:p>
          <a:pPr>
            <a:lnSpc>
              <a:spcPct val="100000"/>
            </a:lnSpc>
          </a:pPr>
          <a:r>
            <a:rPr lang="sv-SE" noProof="0" dirty="0"/>
            <a:t>En intervention med syfte att stimulera och väcka barns nyfikenhet och lust </a:t>
          </a:r>
          <a:br>
            <a:rPr lang="sv-SE" noProof="0" dirty="0"/>
          </a:br>
          <a:r>
            <a:rPr lang="sv-SE" noProof="0" dirty="0"/>
            <a:t>att läsa, räkna och lära sig, genom att skicka paket med böcker, spel och skrivmaterial till barnen. </a:t>
          </a:r>
        </a:p>
      </dgm:t>
    </dgm:pt>
    <dgm:pt modelId="{C04F7FF9-97EE-4C9F-AAED-DA531F91B786}" type="parTrans" cxnId="{A69BACD3-6F3A-42F9-B515-92A492FAC023}">
      <dgm:prSet/>
      <dgm:spPr/>
      <dgm:t>
        <a:bodyPr/>
        <a:lstStyle/>
        <a:p>
          <a:endParaRPr lang="en-US"/>
        </a:p>
      </dgm:t>
    </dgm:pt>
    <dgm:pt modelId="{B43D3A8A-2B33-42C9-92FB-945332696AF9}" type="sibTrans" cxnId="{A69BACD3-6F3A-42F9-B515-92A492FAC023}">
      <dgm:prSet/>
      <dgm:spPr/>
      <dgm:t>
        <a:bodyPr/>
        <a:lstStyle/>
        <a:p>
          <a:endParaRPr lang="en-US"/>
        </a:p>
      </dgm:t>
    </dgm:pt>
    <dgm:pt modelId="{0C208445-261F-416F-AFE9-984010D45D20}">
      <dgm:prSet/>
      <dgm:spPr/>
      <dgm:t>
        <a:bodyPr/>
        <a:lstStyle/>
        <a:p>
          <a:pPr>
            <a:lnSpc>
              <a:spcPct val="100000"/>
            </a:lnSpc>
          </a:pPr>
          <a:r>
            <a:rPr lang="sv-SE" noProof="0" dirty="0"/>
            <a:t>Målgruppen är familjehemsplacerade barn och barn som lever i familjer med långvarigt försörjningsstöd.</a:t>
          </a:r>
        </a:p>
      </dgm:t>
    </dgm:pt>
    <dgm:pt modelId="{97C618B8-B9BE-433C-BEF0-4146B7C48253}" type="parTrans" cxnId="{3AD026D0-13F6-4178-A1ED-F5575EAFB177}">
      <dgm:prSet/>
      <dgm:spPr/>
      <dgm:t>
        <a:bodyPr/>
        <a:lstStyle/>
        <a:p>
          <a:endParaRPr lang="en-US"/>
        </a:p>
      </dgm:t>
    </dgm:pt>
    <dgm:pt modelId="{61D2396F-7DE4-4B66-B8B8-B6C80CFA99E7}" type="sibTrans" cxnId="{3AD026D0-13F6-4178-A1ED-F5575EAFB177}">
      <dgm:prSet/>
      <dgm:spPr/>
      <dgm:t>
        <a:bodyPr/>
        <a:lstStyle/>
        <a:p>
          <a:endParaRPr lang="en-US"/>
        </a:p>
      </dgm:t>
    </dgm:pt>
    <dgm:pt modelId="{4047F422-9D16-42A7-A43A-8E49300056C4}">
      <dgm:prSet/>
      <dgm:spPr/>
      <dgm:t>
        <a:bodyPr/>
        <a:lstStyle/>
        <a:p>
          <a:pPr>
            <a:lnSpc>
              <a:spcPct val="100000"/>
            </a:lnSpc>
          </a:pPr>
          <a:r>
            <a:rPr lang="sv-SE" noProof="0" dirty="0"/>
            <a:t>Målet är att stärka utsatta barns skolgång och därmed erbjuda bättre livschanser. </a:t>
          </a:r>
        </a:p>
      </dgm:t>
    </dgm:pt>
    <dgm:pt modelId="{21599DB6-CE7A-42A0-9D6D-A338562550E2}" type="parTrans" cxnId="{6FACBED4-B2D2-4C6A-A369-88A5BAFB09AC}">
      <dgm:prSet/>
      <dgm:spPr/>
      <dgm:t>
        <a:bodyPr/>
        <a:lstStyle/>
        <a:p>
          <a:endParaRPr lang="en-US"/>
        </a:p>
      </dgm:t>
    </dgm:pt>
    <dgm:pt modelId="{A22347CD-96DE-43FC-A162-9A21306E7F05}" type="sibTrans" cxnId="{6FACBED4-B2D2-4C6A-A369-88A5BAFB09AC}">
      <dgm:prSet/>
      <dgm:spPr/>
      <dgm:t>
        <a:bodyPr/>
        <a:lstStyle/>
        <a:p>
          <a:endParaRPr lang="en-US"/>
        </a:p>
      </dgm:t>
    </dgm:pt>
    <dgm:pt modelId="{CA76864D-976F-4CBD-B579-8D460F44078C}" type="pres">
      <dgm:prSet presAssocID="{D483911F-F82F-4D03-93BC-52838C0ADEDE}" presName="root" presStyleCnt="0">
        <dgm:presLayoutVars>
          <dgm:dir/>
          <dgm:resizeHandles val="exact"/>
        </dgm:presLayoutVars>
      </dgm:prSet>
      <dgm:spPr/>
    </dgm:pt>
    <dgm:pt modelId="{B717A2EE-2F7E-44A8-B668-7573A5479EB8}" type="pres">
      <dgm:prSet presAssocID="{B015C2EE-C002-4F8F-8654-171AFFC579A3}" presName="compNode" presStyleCnt="0"/>
      <dgm:spPr/>
    </dgm:pt>
    <dgm:pt modelId="{0AD7F2E5-EEB4-4FC9-A361-C498E21B11A4}" type="pres">
      <dgm:prSet presAssocID="{B015C2EE-C002-4F8F-8654-171AFFC579A3}" presName="bgRect" presStyleLbl="bgShp" presStyleIdx="0" presStyleCnt="3"/>
      <dgm:spPr/>
    </dgm:pt>
    <dgm:pt modelId="{80332740-6ECE-462C-B1A6-109D0FBA2284}" type="pres">
      <dgm:prSet presAssocID="{B015C2EE-C002-4F8F-8654-171AFFC579A3}" presName="iconRect" presStyleLbl="node1" presStyleIdx="0" presStyleCnt="3" custScaleX="64362" custScaleY="64362" custLinFactNeighborX="-35255" custLinFactNeighborY="1237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lyertspenna"/>
        </a:ext>
      </dgm:extLst>
    </dgm:pt>
    <dgm:pt modelId="{6455C726-9D75-422E-9CEC-F876A0037487}" type="pres">
      <dgm:prSet presAssocID="{B015C2EE-C002-4F8F-8654-171AFFC579A3}" presName="spaceRect" presStyleCnt="0"/>
      <dgm:spPr/>
    </dgm:pt>
    <dgm:pt modelId="{7E2D394C-5543-4FAB-BF3F-0EA6F2D95EE3}" type="pres">
      <dgm:prSet presAssocID="{B015C2EE-C002-4F8F-8654-171AFFC579A3}" presName="parTx" presStyleLbl="revTx" presStyleIdx="0" presStyleCnt="3">
        <dgm:presLayoutVars>
          <dgm:chMax val="0"/>
          <dgm:chPref val="0"/>
        </dgm:presLayoutVars>
      </dgm:prSet>
      <dgm:spPr/>
    </dgm:pt>
    <dgm:pt modelId="{9A4E88C2-0B5D-4C5C-BFAE-EA8B9CFF672A}" type="pres">
      <dgm:prSet presAssocID="{B43D3A8A-2B33-42C9-92FB-945332696AF9}" presName="sibTrans" presStyleCnt="0"/>
      <dgm:spPr/>
    </dgm:pt>
    <dgm:pt modelId="{624461D4-17EB-4B2B-83FA-08CE0219187C}" type="pres">
      <dgm:prSet presAssocID="{0C208445-261F-416F-AFE9-984010D45D20}" presName="compNode" presStyleCnt="0"/>
      <dgm:spPr/>
    </dgm:pt>
    <dgm:pt modelId="{4A5AE728-D677-4D1D-9098-BF3DDFAD0A65}" type="pres">
      <dgm:prSet presAssocID="{0C208445-261F-416F-AFE9-984010D45D20}" presName="bgRect" presStyleLbl="bgShp" presStyleIdx="1" presStyleCnt="3"/>
      <dgm:spPr/>
    </dgm:pt>
    <dgm:pt modelId="{F6D8AA3B-4C09-459D-AACD-81517FD65675}" type="pres">
      <dgm:prSet presAssocID="{0C208445-261F-416F-AFE9-984010D45D2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milj med flicka"/>
        </a:ext>
      </dgm:extLst>
    </dgm:pt>
    <dgm:pt modelId="{E8945A23-2591-4955-A65B-E5BC7C32A37D}" type="pres">
      <dgm:prSet presAssocID="{0C208445-261F-416F-AFE9-984010D45D20}" presName="spaceRect" presStyleCnt="0"/>
      <dgm:spPr/>
    </dgm:pt>
    <dgm:pt modelId="{39F43C1F-BB7B-439E-BBA3-05D97EDBBE46}" type="pres">
      <dgm:prSet presAssocID="{0C208445-261F-416F-AFE9-984010D45D20}" presName="parTx" presStyleLbl="revTx" presStyleIdx="1" presStyleCnt="3">
        <dgm:presLayoutVars>
          <dgm:chMax val="0"/>
          <dgm:chPref val="0"/>
        </dgm:presLayoutVars>
      </dgm:prSet>
      <dgm:spPr/>
    </dgm:pt>
    <dgm:pt modelId="{AC643E69-24DE-4BA3-93FD-2C7D702834EE}" type="pres">
      <dgm:prSet presAssocID="{61D2396F-7DE4-4B66-B8B8-B6C80CFA99E7}" presName="sibTrans" presStyleCnt="0"/>
      <dgm:spPr/>
    </dgm:pt>
    <dgm:pt modelId="{453D5E63-B7C2-4AEA-A631-9DEC0A02D96D}" type="pres">
      <dgm:prSet presAssocID="{4047F422-9D16-42A7-A43A-8E49300056C4}" presName="compNode" presStyleCnt="0"/>
      <dgm:spPr/>
    </dgm:pt>
    <dgm:pt modelId="{4DC10684-D73A-4D5A-A0FC-F1608892B8BA}" type="pres">
      <dgm:prSet presAssocID="{4047F422-9D16-42A7-A43A-8E49300056C4}" presName="bgRect" presStyleLbl="bgShp" presStyleIdx="2" presStyleCnt="3"/>
      <dgm:spPr/>
    </dgm:pt>
    <dgm:pt modelId="{72FB03EA-28C2-4A3E-BE06-17D0C8778884}" type="pres">
      <dgm:prSet presAssocID="{4047F422-9D16-42A7-A43A-8E49300056C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järnskott"/>
        </a:ext>
      </dgm:extLst>
    </dgm:pt>
    <dgm:pt modelId="{E8D627EA-22F2-423E-A1CA-BCE936166536}" type="pres">
      <dgm:prSet presAssocID="{4047F422-9D16-42A7-A43A-8E49300056C4}" presName="spaceRect" presStyleCnt="0"/>
      <dgm:spPr/>
    </dgm:pt>
    <dgm:pt modelId="{D23DC769-F088-415B-B46A-3EE06E3216C3}" type="pres">
      <dgm:prSet presAssocID="{4047F422-9D16-42A7-A43A-8E49300056C4}" presName="parTx" presStyleLbl="revTx" presStyleIdx="2" presStyleCnt="3">
        <dgm:presLayoutVars>
          <dgm:chMax val="0"/>
          <dgm:chPref val="0"/>
        </dgm:presLayoutVars>
      </dgm:prSet>
      <dgm:spPr/>
    </dgm:pt>
  </dgm:ptLst>
  <dgm:cxnLst>
    <dgm:cxn modelId="{386F0958-3BB6-4FD0-965C-BAEFF92FDC82}" type="presOf" srcId="{4047F422-9D16-42A7-A43A-8E49300056C4}" destId="{D23DC769-F088-415B-B46A-3EE06E3216C3}" srcOrd="0" destOrd="0" presId="urn:microsoft.com/office/officeart/2018/2/layout/IconVerticalSolidList"/>
    <dgm:cxn modelId="{C5B6AE8D-22A3-47AF-95E7-BCDA177E98B2}" type="presOf" srcId="{0C208445-261F-416F-AFE9-984010D45D20}" destId="{39F43C1F-BB7B-439E-BBA3-05D97EDBBE46}" srcOrd="0" destOrd="0" presId="urn:microsoft.com/office/officeart/2018/2/layout/IconVerticalSolidList"/>
    <dgm:cxn modelId="{76799D95-3B33-47C1-A414-DF02F6BD8AC5}" type="presOf" srcId="{D483911F-F82F-4D03-93BC-52838C0ADEDE}" destId="{CA76864D-976F-4CBD-B579-8D460F44078C}" srcOrd="0" destOrd="0" presId="urn:microsoft.com/office/officeart/2018/2/layout/IconVerticalSolidList"/>
    <dgm:cxn modelId="{3AD026D0-13F6-4178-A1ED-F5575EAFB177}" srcId="{D483911F-F82F-4D03-93BC-52838C0ADEDE}" destId="{0C208445-261F-416F-AFE9-984010D45D20}" srcOrd="1" destOrd="0" parTransId="{97C618B8-B9BE-433C-BEF0-4146B7C48253}" sibTransId="{61D2396F-7DE4-4B66-B8B8-B6C80CFA99E7}"/>
    <dgm:cxn modelId="{A69BACD3-6F3A-42F9-B515-92A492FAC023}" srcId="{D483911F-F82F-4D03-93BC-52838C0ADEDE}" destId="{B015C2EE-C002-4F8F-8654-171AFFC579A3}" srcOrd="0" destOrd="0" parTransId="{C04F7FF9-97EE-4C9F-AAED-DA531F91B786}" sibTransId="{B43D3A8A-2B33-42C9-92FB-945332696AF9}"/>
    <dgm:cxn modelId="{6FACBED4-B2D2-4C6A-A369-88A5BAFB09AC}" srcId="{D483911F-F82F-4D03-93BC-52838C0ADEDE}" destId="{4047F422-9D16-42A7-A43A-8E49300056C4}" srcOrd="2" destOrd="0" parTransId="{21599DB6-CE7A-42A0-9D6D-A338562550E2}" sibTransId="{A22347CD-96DE-43FC-A162-9A21306E7F05}"/>
    <dgm:cxn modelId="{1CDA52FD-4376-44E8-BBF1-8C85DD584C63}" type="presOf" srcId="{B015C2EE-C002-4F8F-8654-171AFFC579A3}" destId="{7E2D394C-5543-4FAB-BF3F-0EA6F2D95EE3}" srcOrd="0" destOrd="0" presId="urn:microsoft.com/office/officeart/2018/2/layout/IconVerticalSolidList"/>
    <dgm:cxn modelId="{6F33A447-DA2D-4390-AC1D-DBE15981CDB3}" type="presParOf" srcId="{CA76864D-976F-4CBD-B579-8D460F44078C}" destId="{B717A2EE-2F7E-44A8-B668-7573A5479EB8}" srcOrd="0" destOrd="0" presId="urn:microsoft.com/office/officeart/2018/2/layout/IconVerticalSolidList"/>
    <dgm:cxn modelId="{07575F85-E7F6-42DE-8404-F5A013CBC180}" type="presParOf" srcId="{B717A2EE-2F7E-44A8-B668-7573A5479EB8}" destId="{0AD7F2E5-EEB4-4FC9-A361-C498E21B11A4}" srcOrd="0" destOrd="0" presId="urn:microsoft.com/office/officeart/2018/2/layout/IconVerticalSolidList"/>
    <dgm:cxn modelId="{723BCC33-082A-480D-88F7-5A7B8249A034}" type="presParOf" srcId="{B717A2EE-2F7E-44A8-B668-7573A5479EB8}" destId="{80332740-6ECE-462C-B1A6-109D0FBA2284}" srcOrd="1" destOrd="0" presId="urn:microsoft.com/office/officeart/2018/2/layout/IconVerticalSolidList"/>
    <dgm:cxn modelId="{9313E883-2EE5-46FB-B884-86C8B203274E}" type="presParOf" srcId="{B717A2EE-2F7E-44A8-B668-7573A5479EB8}" destId="{6455C726-9D75-422E-9CEC-F876A0037487}" srcOrd="2" destOrd="0" presId="urn:microsoft.com/office/officeart/2018/2/layout/IconVerticalSolidList"/>
    <dgm:cxn modelId="{920F77DA-7B5D-439B-A67D-54B87A3C3515}" type="presParOf" srcId="{B717A2EE-2F7E-44A8-B668-7573A5479EB8}" destId="{7E2D394C-5543-4FAB-BF3F-0EA6F2D95EE3}" srcOrd="3" destOrd="0" presId="urn:microsoft.com/office/officeart/2018/2/layout/IconVerticalSolidList"/>
    <dgm:cxn modelId="{546504D6-973D-41A5-86BE-9DD6C49A61A2}" type="presParOf" srcId="{CA76864D-976F-4CBD-B579-8D460F44078C}" destId="{9A4E88C2-0B5D-4C5C-BFAE-EA8B9CFF672A}" srcOrd="1" destOrd="0" presId="urn:microsoft.com/office/officeart/2018/2/layout/IconVerticalSolidList"/>
    <dgm:cxn modelId="{1B29B6B2-2153-47E6-8585-34CEAA0B63DE}" type="presParOf" srcId="{CA76864D-976F-4CBD-B579-8D460F44078C}" destId="{624461D4-17EB-4B2B-83FA-08CE0219187C}" srcOrd="2" destOrd="0" presId="urn:microsoft.com/office/officeart/2018/2/layout/IconVerticalSolidList"/>
    <dgm:cxn modelId="{A99CE1CB-F640-471F-9F43-7A4AECAE20CF}" type="presParOf" srcId="{624461D4-17EB-4B2B-83FA-08CE0219187C}" destId="{4A5AE728-D677-4D1D-9098-BF3DDFAD0A65}" srcOrd="0" destOrd="0" presId="urn:microsoft.com/office/officeart/2018/2/layout/IconVerticalSolidList"/>
    <dgm:cxn modelId="{178DC3E6-8D5E-48CB-BE5D-CDA4C7F9AF32}" type="presParOf" srcId="{624461D4-17EB-4B2B-83FA-08CE0219187C}" destId="{F6D8AA3B-4C09-459D-AACD-81517FD65675}" srcOrd="1" destOrd="0" presId="urn:microsoft.com/office/officeart/2018/2/layout/IconVerticalSolidList"/>
    <dgm:cxn modelId="{AD0B2019-AA89-492C-A1D4-4610E3DC7309}" type="presParOf" srcId="{624461D4-17EB-4B2B-83FA-08CE0219187C}" destId="{E8945A23-2591-4955-A65B-E5BC7C32A37D}" srcOrd="2" destOrd="0" presId="urn:microsoft.com/office/officeart/2018/2/layout/IconVerticalSolidList"/>
    <dgm:cxn modelId="{054E42BC-5A47-4013-B583-080A0EE24CB7}" type="presParOf" srcId="{624461D4-17EB-4B2B-83FA-08CE0219187C}" destId="{39F43C1F-BB7B-439E-BBA3-05D97EDBBE46}" srcOrd="3" destOrd="0" presId="urn:microsoft.com/office/officeart/2018/2/layout/IconVerticalSolidList"/>
    <dgm:cxn modelId="{D15D3053-9E5B-490A-A82F-AB9BD2016B43}" type="presParOf" srcId="{CA76864D-976F-4CBD-B579-8D460F44078C}" destId="{AC643E69-24DE-4BA3-93FD-2C7D702834EE}" srcOrd="3" destOrd="0" presId="urn:microsoft.com/office/officeart/2018/2/layout/IconVerticalSolidList"/>
    <dgm:cxn modelId="{45532632-A25C-470F-B2E6-D5403A08ACC9}" type="presParOf" srcId="{CA76864D-976F-4CBD-B579-8D460F44078C}" destId="{453D5E63-B7C2-4AEA-A631-9DEC0A02D96D}" srcOrd="4" destOrd="0" presId="urn:microsoft.com/office/officeart/2018/2/layout/IconVerticalSolidList"/>
    <dgm:cxn modelId="{50F63960-FE5A-476E-9705-5EC2C3745FD3}" type="presParOf" srcId="{453D5E63-B7C2-4AEA-A631-9DEC0A02D96D}" destId="{4DC10684-D73A-4D5A-A0FC-F1608892B8BA}" srcOrd="0" destOrd="0" presId="urn:microsoft.com/office/officeart/2018/2/layout/IconVerticalSolidList"/>
    <dgm:cxn modelId="{3A7F0B22-FBC9-4A29-8971-5E14D396A432}" type="presParOf" srcId="{453D5E63-B7C2-4AEA-A631-9DEC0A02D96D}" destId="{72FB03EA-28C2-4A3E-BE06-17D0C8778884}" srcOrd="1" destOrd="0" presId="urn:microsoft.com/office/officeart/2018/2/layout/IconVerticalSolidList"/>
    <dgm:cxn modelId="{E2E8B6C3-F064-4B1C-991C-EE205D07382D}" type="presParOf" srcId="{453D5E63-B7C2-4AEA-A631-9DEC0A02D96D}" destId="{E8D627EA-22F2-423E-A1CA-BCE936166536}" srcOrd="2" destOrd="0" presId="urn:microsoft.com/office/officeart/2018/2/layout/IconVerticalSolidList"/>
    <dgm:cxn modelId="{51A42CDA-032A-44C8-8578-8FA63C2D6A3A}" type="presParOf" srcId="{453D5E63-B7C2-4AEA-A631-9DEC0A02D96D}" destId="{D23DC769-F088-415B-B46A-3EE06E3216C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7F2E5-EEB4-4FC9-A361-C498E21B11A4}">
      <dsp:nvSpPr>
        <dsp:cNvPr id="0" name=""/>
        <dsp:cNvSpPr/>
      </dsp:nvSpPr>
      <dsp:spPr>
        <a:xfrm>
          <a:off x="0" y="531"/>
          <a:ext cx="10515600" cy="12432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32740-6ECE-462C-B1A6-109D0FBA2284}">
      <dsp:nvSpPr>
        <dsp:cNvPr id="0" name=""/>
        <dsp:cNvSpPr/>
      </dsp:nvSpPr>
      <dsp:spPr>
        <a:xfrm>
          <a:off x="256864" y="486716"/>
          <a:ext cx="440110" cy="4401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2D394C-5543-4FAB-BF3F-0EA6F2D95EE3}">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933450">
            <a:lnSpc>
              <a:spcPct val="100000"/>
            </a:lnSpc>
            <a:spcBef>
              <a:spcPct val="0"/>
            </a:spcBef>
            <a:spcAft>
              <a:spcPct val="35000"/>
            </a:spcAft>
            <a:buNone/>
          </a:pPr>
          <a:r>
            <a:rPr lang="sv-SE" sz="2100" kern="1200" noProof="0" dirty="0"/>
            <a:t>En intervention med syfte att stimulera och väcka barns nyfikenhet och lust </a:t>
          </a:r>
          <a:br>
            <a:rPr lang="sv-SE" sz="2100" kern="1200" noProof="0" dirty="0"/>
          </a:br>
          <a:r>
            <a:rPr lang="sv-SE" sz="2100" kern="1200" noProof="0" dirty="0"/>
            <a:t>att läsa, räkna och lära sig, genom att skicka paket med böcker, spel och skrivmaterial till barnen. </a:t>
          </a:r>
        </a:p>
      </dsp:txBody>
      <dsp:txXfrm>
        <a:off x="1435988" y="531"/>
        <a:ext cx="9079611" cy="1243280"/>
      </dsp:txXfrm>
    </dsp:sp>
    <dsp:sp modelId="{4A5AE728-D677-4D1D-9098-BF3DDFAD0A65}">
      <dsp:nvSpPr>
        <dsp:cNvPr id="0" name=""/>
        <dsp:cNvSpPr/>
      </dsp:nvSpPr>
      <dsp:spPr>
        <a:xfrm>
          <a:off x="0" y="1554631"/>
          <a:ext cx="10515600" cy="1243280"/>
        </a:xfrm>
        <a:prstGeom prst="roundRect">
          <a:avLst>
            <a:gd name="adj" fmla="val 1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dsp:style>
    </dsp:sp>
    <dsp:sp modelId="{F6D8AA3B-4C09-459D-AACD-81517FD65675}">
      <dsp:nvSpPr>
        <dsp:cNvPr id="0" name=""/>
        <dsp:cNvSpPr/>
      </dsp:nvSpPr>
      <dsp:spPr>
        <a:xfrm>
          <a:off x="376092" y="1834369"/>
          <a:ext cx="683804" cy="6838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F43C1F-BB7B-439E-BBA3-05D97EDBBE46}">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933450">
            <a:lnSpc>
              <a:spcPct val="100000"/>
            </a:lnSpc>
            <a:spcBef>
              <a:spcPct val="0"/>
            </a:spcBef>
            <a:spcAft>
              <a:spcPct val="35000"/>
            </a:spcAft>
            <a:buNone/>
          </a:pPr>
          <a:r>
            <a:rPr lang="sv-SE" sz="2100" kern="1200" noProof="0" dirty="0"/>
            <a:t>Målgruppen är familjehemsplacerade barn och barn som lever i familjer med långvarigt försörjningsstöd.</a:t>
          </a:r>
        </a:p>
      </dsp:txBody>
      <dsp:txXfrm>
        <a:off x="1435988" y="1554631"/>
        <a:ext cx="9079611" cy="1243280"/>
      </dsp:txXfrm>
    </dsp:sp>
    <dsp:sp modelId="{4DC10684-D73A-4D5A-A0FC-F1608892B8BA}">
      <dsp:nvSpPr>
        <dsp:cNvPr id="0" name=""/>
        <dsp:cNvSpPr/>
      </dsp:nvSpPr>
      <dsp:spPr>
        <a:xfrm>
          <a:off x="0" y="3108732"/>
          <a:ext cx="10515600" cy="1243280"/>
        </a:xfrm>
        <a:prstGeom prst="roundRect">
          <a:avLst>
            <a:gd name="adj" fmla="val 1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dsp:style>
    </dsp:sp>
    <dsp:sp modelId="{72FB03EA-28C2-4A3E-BE06-17D0C8778884}">
      <dsp:nvSpPr>
        <dsp:cNvPr id="0" name=""/>
        <dsp:cNvSpPr/>
      </dsp:nvSpPr>
      <dsp:spPr>
        <a:xfrm>
          <a:off x="376092" y="3388470"/>
          <a:ext cx="683804" cy="6838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DC769-F088-415B-B46A-3EE06E3216C3}">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933450">
            <a:lnSpc>
              <a:spcPct val="100000"/>
            </a:lnSpc>
            <a:spcBef>
              <a:spcPct val="0"/>
            </a:spcBef>
            <a:spcAft>
              <a:spcPct val="35000"/>
            </a:spcAft>
            <a:buNone/>
          </a:pPr>
          <a:r>
            <a:rPr lang="sv-SE" sz="2100" kern="1200" noProof="0" dirty="0"/>
            <a:t>Målet är att stärka utsatta barns skolgång och därmed erbjuda bättre livschanser. </a:t>
          </a:r>
        </a:p>
      </dsp:txBody>
      <dsp:txXfrm>
        <a:off x="1435988" y="3108732"/>
        <a:ext cx="9079611" cy="12432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1"/>
            <a:ext cx="2946400" cy="498395"/>
          </a:xfrm>
          <a:prstGeom prst="rect">
            <a:avLst/>
          </a:prstGeom>
        </p:spPr>
        <p:txBody>
          <a:bodyPr vert="horz" lIns="91440" tIns="45720" rIns="91440" bIns="45720" rtlCol="0"/>
          <a:lstStyle>
            <a:lvl1pPr algn="r">
              <a:defRPr sz="1200"/>
            </a:lvl1pPr>
          </a:lstStyle>
          <a:p>
            <a:fld id="{DFE53D4A-6449-4691-A6A3-31F5373A71A3}" type="datetimeFigureOut">
              <a:rPr lang="sv-SE" smtClean="0"/>
              <a:t>2020-04-16</a:t>
            </a:fld>
            <a:endParaRPr lang="sv-SE"/>
          </a:p>
        </p:txBody>
      </p:sp>
      <p:sp>
        <p:nvSpPr>
          <p:cNvPr id="4" name="Platshållare för sidfot 3"/>
          <p:cNvSpPr>
            <a:spLocks noGrp="1"/>
          </p:cNvSpPr>
          <p:nvPr>
            <p:ph type="ftr" sz="quarter" idx="2"/>
          </p:nvPr>
        </p:nvSpPr>
        <p:spPr>
          <a:xfrm>
            <a:off x="0" y="9428243"/>
            <a:ext cx="2946400" cy="49839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243"/>
            <a:ext cx="2946400" cy="498395"/>
          </a:xfrm>
          <a:prstGeom prst="rect">
            <a:avLst/>
          </a:prstGeom>
        </p:spPr>
        <p:txBody>
          <a:bodyPr vert="horz" lIns="91440" tIns="45720" rIns="91440" bIns="45720" rtlCol="0" anchor="b"/>
          <a:lstStyle>
            <a:lvl1pPr algn="r">
              <a:defRPr sz="1200"/>
            </a:lvl1pPr>
          </a:lstStyle>
          <a:p>
            <a:fld id="{19638556-2668-44F9-8927-FD92870F33DF}" type="slidenum">
              <a:rPr lang="sv-SE" smtClean="0"/>
              <a:t>‹#›</a:t>
            </a:fld>
            <a:endParaRPr lang="sv-SE"/>
          </a:p>
        </p:txBody>
      </p:sp>
    </p:spTree>
    <p:extLst>
      <p:ext uri="{BB962C8B-B14F-4D97-AF65-F5344CB8AC3E}">
        <p14:creationId xmlns:p14="http://schemas.microsoft.com/office/powerpoint/2010/main" val="3815156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09A8FAA1-3096-4C07-932B-66556779EB74}" type="datetimeFigureOut">
              <a:rPr lang="sv-SE" smtClean="0"/>
              <a:t>2020-04-16</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E7F37507-542E-4988-BFFA-11AA453EE680}" type="slidenum">
              <a:rPr lang="sv-SE" smtClean="0"/>
              <a:t>‹#›</a:t>
            </a:fld>
            <a:endParaRPr lang="sv-SE"/>
          </a:p>
        </p:txBody>
      </p:sp>
    </p:spTree>
    <p:extLst>
      <p:ext uri="{BB962C8B-B14F-4D97-AF65-F5344CB8AC3E}">
        <p14:creationId xmlns:p14="http://schemas.microsoft.com/office/powerpoint/2010/main" val="83248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a:t>
            </a:r>
            <a:endParaRPr lang="sv-SE"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1</a:t>
            </a:fld>
            <a:endParaRPr lang="sv-SE"/>
          </a:p>
        </p:txBody>
      </p:sp>
    </p:spTree>
    <p:extLst>
      <p:ext uri="{BB962C8B-B14F-4D97-AF65-F5344CB8AC3E}">
        <p14:creationId xmlns:p14="http://schemas.microsoft.com/office/powerpoint/2010/main" val="154622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solidFill>
                  <a:srgbClr val="524844"/>
                </a:solidFill>
                <a:latin typeface="+mn-lt"/>
              </a:rPr>
              <a:t>Kontaktpersonen</a:t>
            </a:r>
            <a:r>
              <a:rPr lang="sv-SE" baseline="0" dirty="0">
                <a:solidFill>
                  <a:srgbClr val="524844"/>
                </a:solidFill>
                <a:latin typeface="+mn-lt"/>
              </a:rPr>
              <a:t>;</a:t>
            </a:r>
          </a:p>
          <a:p>
            <a:pPr marL="171450" indent="-171450">
              <a:buFont typeface="Arial" panose="020B0604020202020204" pitchFamily="34" charset="0"/>
              <a:buChar char="•"/>
            </a:pPr>
            <a:r>
              <a:rPr lang="sv-SE" baseline="0" dirty="0">
                <a:solidFill>
                  <a:srgbClr val="524844"/>
                </a:solidFill>
                <a:latin typeface="+mn-lt"/>
              </a:rPr>
              <a:t>tar</a:t>
            </a:r>
            <a:r>
              <a:rPr lang="sv-SE" dirty="0">
                <a:solidFill>
                  <a:srgbClr val="524844"/>
                </a:solidFill>
                <a:latin typeface="+mn-lt"/>
              </a:rPr>
              <a:t> emot de packade paketen, skriver ut ett personligt brev till barnen som sedan läggs i paketen samt adresserar och skickar iväg paketen</a:t>
            </a:r>
          </a:p>
          <a:p>
            <a:pPr marL="171450" indent="-171450">
              <a:buFont typeface="Arial" panose="020B0604020202020204" pitchFamily="34" charset="0"/>
              <a:buChar char="•"/>
            </a:pPr>
            <a:r>
              <a:rPr lang="sv-SE" dirty="0">
                <a:solidFill>
                  <a:srgbClr val="524844"/>
                </a:solidFill>
                <a:latin typeface="+mn-lt"/>
              </a:rPr>
              <a:t>är behjälpliga i kontakten med barn och föräldrar vid utvärdering och eventuell forskningsstudie</a:t>
            </a:r>
            <a:endParaRPr lang="sv-SE" dirty="0">
              <a:latin typeface="+mn-lt"/>
            </a:endParaRPr>
          </a:p>
        </p:txBody>
      </p:sp>
      <p:sp>
        <p:nvSpPr>
          <p:cNvPr id="4" name="Platshållare för bildnummer 3"/>
          <p:cNvSpPr>
            <a:spLocks noGrp="1"/>
          </p:cNvSpPr>
          <p:nvPr>
            <p:ph type="sldNum" sz="quarter" idx="10"/>
          </p:nvPr>
        </p:nvSpPr>
        <p:spPr/>
        <p:txBody>
          <a:bodyPr/>
          <a:lstStyle/>
          <a:p>
            <a:fld id="{E7F37507-542E-4988-BFFA-11AA453EE680}" type="slidenum">
              <a:rPr lang="sv-SE" smtClean="0"/>
              <a:t>10</a:t>
            </a:fld>
            <a:endParaRPr lang="sv-SE"/>
          </a:p>
        </p:txBody>
      </p:sp>
    </p:spTree>
    <p:extLst>
      <p:ext uri="{BB962C8B-B14F-4D97-AF65-F5344CB8AC3E}">
        <p14:creationId xmlns:p14="http://schemas.microsoft.com/office/powerpoint/2010/main" val="22398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a:t>Åldersnivåerna</a:t>
            </a:r>
            <a:r>
              <a:rPr lang="sv-SE" b="1" baseline="0" dirty="0"/>
              <a:t> är; </a:t>
            </a:r>
            <a:endParaRPr lang="sv-SE" baseline="0" dirty="0"/>
          </a:p>
          <a:p>
            <a:pPr marL="171450" indent="-171450">
              <a:buFont typeface="Arial" panose="020B0604020202020204" pitchFamily="34" charset="0"/>
              <a:buChar char="•"/>
            </a:pPr>
            <a:r>
              <a:rPr lang="sv-SE" baseline="0" dirty="0"/>
              <a:t>F-1 - orange</a:t>
            </a:r>
          </a:p>
          <a:p>
            <a:pPr marL="171450" indent="-171450">
              <a:buFont typeface="Arial" panose="020B0604020202020204" pitchFamily="34" charset="0"/>
              <a:buChar char="•"/>
            </a:pPr>
            <a:r>
              <a:rPr lang="sv-SE" baseline="0" dirty="0"/>
              <a:t>2-3 - blå</a:t>
            </a:r>
          </a:p>
          <a:p>
            <a:pPr marL="171450" indent="-171450">
              <a:buFont typeface="Arial" panose="020B0604020202020204" pitchFamily="34" charset="0"/>
              <a:buChar char="•"/>
            </a:pPr>
            <a:r>
              <a:rPr lang="sv-SE" baseline="0" dirty="0"/>
              <a:t>4-5 - rött</a:t>
            </a:r>
          </a:p>
          <a:p>
            <a:pPr marL="171450" indent="-171450">
              <a:buFont typeface="Arial" panose="020B0604020202020204" pitchFamily="34" charset="0"/>
              <a:buChar char="•"/>
            </a:pPr>
            <a:endParaRPr lang="sv-SE" baseline="0" dirty="0"/>
          </a:p>
          <a:p>
            <a:r>
              <a:rPr lang="sv-SE" dirty="0"/>
              <a:t>Varje paket innehåller en skönlitterär bok, en faktabok, 2 matematikspel, skrivmaterial, bokmärken och författarbrev. Böcker, spel och material hänger ibland ihop  när det gäller tema eller funktion. Skrivmaterial kan t ex vara penna, </a:t>
            </a:r>
            <a:r>
              <a:rPr lang="sv-SE" dirty="0" err="1"/>
              <a:t>sudgummi</a:t>
            </a:r>
            <a:r>
              <a:rPr lang="sv-SE" dirty="0"/>
              <a:t>, pennfodral, linjal, sax mm. Det är inte självklart att alla hem har allt skrivmaterial som behövs för att kunna ta del av hela </a:t>
            </a:r>
            <a:r>
              <a:rPr lang="sv-SE" dirty="0" err="1"/>
              <a:t>bokpaketet</a:t>
            </a:r>
            <a:r>
              <a:rPr lang="sv-SE" dirty="0"/>
              <a:t>. Det ska inte hänga på att det finns material i hemmet. I stort sett allt som behövs ska finnas i paketet. </a:t>
            </a:r>
            <a:endParaRPr lang="sv-SE" baseline="0"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11</a:t>
            </a:fld>
            <a:endParaRPr lang="sv-SE"/>
          </a:p>
        </p:txBody>
      </p:sp>
    </p:spTree>
    <p:extLst>
      <p:ext uri="{BB962C8B-B14F-4D97-AF65-F5344CB8AC3E}">
        <p14:creationId xmlns:p14="http://schemas.microsoft.com/office/powerpoint/2010/main" val="2666257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Denna översikt visar exempel på vad ett paket i olika svårighetsgrad kan innehålla.</a:t>
            </a:r>
          </a:p>
          <a:p>
            <a:pPr marL="171450" indent="-171450">
              <a:buFont typeface="Arial" panose="020B0604020202020204" pitchFamily="34" charset="0"/>
              <a:buChar char="•"/>
            </a:pPr>
            <a:endParaRPr lang="sv-SE" baseline="0" dirty="0"/>
          </a:p>
          <a:p>
            <a:pPr marL="171450" indent="-171450">
              <a:buFont typeface="Arial" panose="020B0604020202020204" pitchFamily="34" charset="0"/>
              <a:buChar char="•"/>
            </a:pPr>
            <a:r>
              <a:rPr lang="sv-SE" baseline="0" dirty="0"/>
              <a:t>Skrivmaterialet är mixat utifrån att bl.a. passa till de valda böckerna och spelen men också för att fylla på med sådant som kan vara användbart för barnen.	</a:t>
            </a:r>
          </a:p>
          <a:p>
            <a:endParaRPr lang="sv-SE" dirty="0"/>
          </a:p>
        </p:txBody>
      </p:sp>
      <p:sp>
        <p:nvSpPr>
          <p:cNvPr id="4" name="Platshållare för datum 3"/>
          <p:cNvSpPr>
            <a:spLocks noGrp="1"/>
          </p:cNvSpPr>
          <p:nvPr>
            <p:ph type="dt" idx="10"/>
          </p:nvPr>
        </p:nvSpPr>
        <p:spPr/>
        <p:txBody>
          <a:bodyPr/>
          <a:lstStyle/>
          <a:p>
            <a:fld id="{37DBA35B-1191-4174-B153-7DD1424FD990}" type="datetime1">
              <a:rPr lang="sv-SE" smtClean="0"/>
              <a:t>2020-04-16</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12</a:t>
            </a:fld>
            <a:endParaRPr lang="sv-SE"/>
          </a:p>
        </p:txBody>
      </p:sp>
    </p:spTree>
    <p:extLst>
      <p:ext uri="{BB962C8B-B14F-4D97-AF65-F5344CB8AC3E}">
        <p14:creationId xmlns:p14="http://schemas.microsoft.com/office/powerpoint/2010/main" val="268099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0" kern="1200" baseline="0" dirty="0">
                <a:solidFill>
                  <a:schemeClr val="tx1"/>
                </a:solidFill>
                <a:effectLst/>
                <a:latin typeface="+mn-lt"/>
                <a:ea typeface="+mn-ea"/>
                <a:cs typeface="+mn-cs"/>
              </a:rPr>
              <a:t>Bokurvalsgrupp som består av flera professioner som har olika kompetenser att bidra med, </a:t>
            </a:r>
            <a:r>
              <a:rPr lang="sv-SE" sz="1200" b="0" kern="1200" baseline="0" dirty="0" err="1">
                <a:solidFill>
                  <a:schemeClr val="tx1"/>
                </a:solidFill>
                <a:effectLst/>
                <a:latin typeface="+mn-lt"/>
                <a:ea typeface="+mn-ea"/>
                <a:cs typeface="+mn-cs"/>
              </a:rPr>
              <a:t>bl</a:t>
            </a:r>
            <a:r>
              <a:rPr lang="sv-SE" sz="1200" b="0" kern="1200" baseline="0" dirty="0">
                <a:solidFill>
                  <a:schemeClr val="tx1"/>
                </a:solidFill>
                <a:effectLst/>
                <a:latin typeface="+mn-lt"/>
                <a:ea typeface="+mn-ea"/>
                <a:cs typeface="+mn-cs"/>
              </a:rPr>
              <a:t> a bibliotekarie, socionom, specialpedagog, förlagsfolk</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baseline="0" dirty="0">
                <a:solidFill>
                  <a:schemeClr val="tx1"/>
                </a:solidFill>
                <a:effectLst/>
                <a:latin typeface="+mn-lt"/>
                <a:ea typeface="+mn-ea"/>
                <a:cs typeface="+mn-cs"/>
              </a:rPr>
              <a:t>Några utgångspunkter: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en faktabok och en skönlitterär bok i varje paket.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olika svårighetsgrader och helst lite lättare böcker i början och svårare i slutet av Letterbox-omgången. </a:t>
            </a:r>
            <a:r>
              <a:rPr lang="sv-SE" sz="1200" b="0" i="0" kern="1200" baseline="0" dirty="0">
                <a:solidFill>
                  <a:schemeClr val="tx1"/>
                </a:solidFill>
                <a:effectLst/>
                <a:latin typeface="+mn-lt"/>
                <a:ea typeface="+mn-ea"/>
                <a:cs typeface="+mn-cs"/>
              </a:rPr>
              <a:t>Illustrati</a:t>
            </a:r>
            <a:r>
              <a:rPr lang="sv-SE" sz="1200" b="0" kern="1200" baseline="0" dirty="0">
                <a:solidFill>
                  <a:schemeClr val="tx1"/>
                </a:solidFill>
                <a:effectLst/>
                <a:latin typeface="+mn-lt"/>
                <a:ea typeface="+mn-ea"/>
                <a:cs typeface="+mn-cs"/>
              </a:rPr>
              <a:t>onerna är viktiga.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böckerna kan läsas som ”spegel” – där läsaren känner igen sig och  som ”fönster” – där läsaren kan titta ut på hur andra har det för att se möjligheter.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barnens behov av att ”känna sig som alla andra”  och vikten av att kunna dela sina läsupplevelser – därför väljer vi några populära böcker som klasskamraterna också läser och ”pratar om”.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vilka normer som förmedlas i böckerna: t ex vad gäller familjesituation.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vi väljer gärna något som kanske ligger lite utanför det de brukar läsa men också någon klassiker.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a:solidFill>
                  <a:schemeClr val="tx1"/>
                </a:solidFill>
                <a:effectLst/>
                <a:latin typeface="+mn-lt"/>
                <a:ea typeface="+mn-ea"/>
                <a:cs typeface="+mn-cs"/>
              </a:rPr>
              <a:t>”det får inte vara </a:t>
            </a:r>
            <a:r>
              <a:rPr lang="sv-SE" sz="1200" b="1" kern="1200" baseline="0" dirty="0">
                <a:solidFill>
                  <a:schemeClr val="tx1"/>
                </a:solidFill>
                <a:effectLst/>
                <a:latin typeface="+mn-lt"/>
                <a:ea typeface="+mn-ea"/>
                <a:cs typeface="+mn-cs"/>
              </a:rPr>
              <a:t>för </a:t>
            </a:r>
            <a:r>
              <a:rPr lang="sv-SE" sz="1200" b="0" kern="1200" baseline="0" dirty="0">
                <a:solidFill>
                  <a:schemeClr val="tx1"/>
                </a:solidFill>
                <a:effectLst/>
                <a:latin typeface="+mn-lt"/>
                <a:ea typeface="+mn-ea"/>
                <a:cs typeface="+mn-cs"/>
              </a:rPr>
              <a:t>läskiga böcker – de här barnen har upplevt tillräckligt som de drömmer om på nätterna” . </a:t>
            </a:r>
          </a:p>
        </p:txBody>
      </p:sp>
      <p:sp>
        <p:nvSpPr>
          <p:cNvPr id="4" name="Platshållare för bildnummer 3"/>
          <p:cNvSpPr>
            <a:spLocks noGrp="1"/>
          </p:cNvSpPr>
          <p:nvPr>
            <p:ph type="sldNum" sz="quarter" idx="10"/>
          </p:nvPr>
        </p:nvSpPr>
        <p:spPr/>
        <p:txBody>
          <a:bodyPr/>
          <a:lstStyle/>
          <a:p>
            <a:fld id="{E7F37507-542E-4988-BFFA-11AA453EE680}" type="slidenum">
              <a:rPr lang="sv-SE" smtClean="0"/>
              <a:t>13</a:t>
            </a:fld>
            <a:endParaRPr lang="sv-SE"/>
          </a:p>
        </p:txBody>
      </p:sp>
    </p:spTree>
    <p:extLst>
      <p:ext uri="{BB962C8B-B14F-4D97-AF65-F5344CB8AC3E}">
        <p14:creationId xmlns:p14="http://schemas.microsoft.com/office/powerpoint/2010/main" val="255752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i="0" baseline="0" dirty="0">
                <a:solidFill>
                  <a:srgbClr val="FF0000"/>
                </a:solidFill>
              </a:rPr>
              <a:t>Val av spel </a:t>
            </a:r>
            <a:endParaRPr lang="sv-SE" b="0" i="0" baseline="0" dirty="0">
              <a:solidFill>
                <a:srgbClr val="FF0000"/>
              </a:solidFill>
            </a:endParaRPr>
          </a:p>
          <a:p>
            <a:pPr marL="171450" indent="-171450">
              <a:buFont typeface="Arial" panose="020B0604020202020204" pitchFamily="34" charset="0"/>
              <a:buChar char="•"/>
            </a:pPr>
            <a:r>
              <a:rPr lang="sv-SE" i="0" baseline="0" dirty="0">
                <a:solidFill>
                  <a:srgbClr val="FF0000"/>
                </a:solidFill>
              </a:rPr>
              <a:t>Spelen ska stötta baskunskaper som t.ex. att addera och subtrahera inom talområdet 0-20, eftersom detta är en grund för mycket av matematiken och vi vet att bristande kunskaper i grunderna orsakar många problem senare. </a:t>
            </a:r>
          </a:p>
          <a:p>
            <a:pPr marL="171450" indent="-171450">
              <a:buFont typeface="Arial" panose="020B0604020202020204" pitchFamily="34" charset="0"/>
              <a:buChar char="•"/>
            </a:pPr>
            <a:r>
              <a:rPr lang="sv-SE" i="0" baseline="0" dirty="0">
                <a:solidFill>
                  <a:srgbClr val="FF0000"/>
                </a:solidFill>
              </a:rPr>
              <a:t>Spelen ska också vara enkla att förstå komma igång med, se tilltalande ut och helst kunna spelas både som ensamspel och med flera spelare. </a:t>
            </a:r>
          </a:p>
          <a:p>
            <a:pPr marL="171450" indent="-171450">
              <a:buFont typeface="Arial" panose="020B0604020202020204" pitchFamily="34" charset="0"/>
              <a:buChar char="•"/>
            </a:pPr>
            <a:r>
              <a:rPr lang="sv-SE" i="0" baseline="0" dirty="0">
                <a:solidFill>
                  <a:srgbClr val="FF0000"/>
                </a:solidFill>
              </a:rPr>
              <a:t>S</a:t>
            </a:r>
            <a:r>
              <a:rPr lang="sv-SE" dirty="0">
                <a:solidFill>
                  <a:srgbClr val="000000"/>
                </a:solidFill>
              </a:rPr>
              <a:t>tigande svårighetsgrad och olika områden i matematik, övervägande taluppfattning och de fyra räknesätten</a:t>
            </a:r>
          </a:p>
          <a:p>
            <a:endParaRPr lang="sv-SE"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14</a:t>
            </a:fld>
            <a:endParaRPr lang="sv-SE"/>
          </a:p>
        </p:txBody>
      </p:sp>
    </p:spTree>
    <p:extLst>
      <p:ext uri="{BB962C8B-B14F-4D97-AF65-F5344CB8AC3E}">
        <p14:creationId xmlns:p14="http://schemas.microsoft.com/office/powerpoint/2010/main" val="3057102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Folkbiblioteken=kommunernas</a:t>
            </a:r>
            <a:r>
              <a:rPr lang="sv-SE" baseline="0" dirty="0"/>
              <a:t> bibliotek för allmänheten - </a:t>
            </a:r>
            <a:r>
              <a:rPr lang="sv-SE" dirty="0"/>
              <a:t> arbetar utifrån Bibliotekslagens</a:t>
            </a:r>
            <a:r>
              <a:rPr lang="sv-SE" baseline="0" dirty="0"/>
              <a:t> uppdrag och </a:t>
            </a:r>
            <a:r>
              <a:rPr lang="sv-SE" sz="1200" b="0" i="0" u="none" strike="noStrike" kern="1200" dirty="0">
                <a:solidFill>
                  <a:schemeClr val="tx1"/>
                </a:solidFill>
                <a:effectLst/>
                <a:latin typeface="+mn-lt"/>
                <a:ea typeface="+mn-ea"/>
                <a:cs typeface="+mn-cs"/>
              </a:rPr>
              <a:t>ska ägna särskild uppmärksamhet åt barn och ungdomar för att främja deras språkutveckling och stimulera till läsning. Det arbetet innebär också ofta stöd till föräldrar, t ex att barnbibliotekarien finns med på föräldramöten.</a:t>
            </a:r>
            <a:r>
              <a:rPr lang="sv-SE" sz="1200" b="0" i="0" u="none" strike="noStrike" kern="1200" baseline="0" dirty="0">
                <a:solidFill>
                  <a:schemeClr val="tx1"/>
                </a:solidFill>
                <a:effectLst/>
                <a:latin typeface="+mn-lt"/>
                <a:ea typeface="+mn-ea"/>
                <a:cs typeface="+mn-cs"/>
              </a:rPr>
              <a:t>  Biblioteken har ofta program och aktiviteter som inte kostar något och bibliotekspersonalen är proffs på att hitta rätt bok till rätt barn. Ta kontakt med bibliotekschefen i er kommun, om ni vill samarbeta med biblioteken.</a:t>
            </a:r>
          </a:p>
          <a:p>
            <a:pPr marL="171450" indent="-171450">
              <a:buFont typeface="Arial" panose="020B0604020202020204" pitchFamily="34" charset="0"/>
              <a:buChar char="•"/>
            </a:pPr>
            <a:endParaRPr lang="sv-SE" sz="1200" b="0" i="0" u="none" strike="noStrike"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u="none" strike="noStrike" kern="1200" baseline="0" dirty="0">
                <a:solidFill>
                  <a:schemeClr val="tx1"/>
                </a:solidFill>
                <a:effectLst/>
                <a:latin typeface="+mn-lt"/>
                <a:ea typeface="+mn-ea"/>
                <a:cs typeface="+mn-cs"/>
              </a:rPr>
              <a:t>Socialtjänsten har ett viktigt uppdrag att följa de placerade barnens skolgång och att underlätta deras förutsättningar att klara målen i skolan. Ett sätt är att stödja hemmiljön genom att göra den gynnsam för vardagslärande och att i vardagen skapa lust och nyfikenhet kring lärande, så att barnen får positiva upplevelser. Även för barn som inte är placerade men som har andra insatser från socialtjänsten är det ett smart drag att gynna lärandet i hemmet och på fritiden. Det ger en möjlighet att stärka en av de viktigaste skyddsfaktorerna för barnets framtida utveckling, som forskningen idag visar. När barnet är med i </a:t>
            </a:r>
            <a:r>
              <a:rPr lang="sv-SE" sz="1200" b="0" i="0" u="none" strike="noStrike" kern="1200" baseline="0" dirty="0" err="1">
                <a:solidFill>
                  <a:schemeClr val="tx1"/>
                </a:solidFill>
                <a:effectLst/>
                <a:latin typeface="+mn-lt"/>
                <a:ea typeface="+mn-ea"/>
                <a:cs typeface="+mn-cs"/>
              </a:rPr>
              <a:t>Letterbox</a:t>
            </a:r>
            <a:r>
              <a:rPr lang="sv-SE" sz="1200" b="0" i="0" u="none" strike="noStrike" kern="1200" baseline="0" dirty="0">
                <a:solidFill>
                  <a:schemeClr val="tx1"/>
                </a:solidFill>
                <a:effectLst/>
                <a:latin typeface="+mn-lt"/>
                <a:ea typeface="+mn-ea"/>
                <a:cs typeface="+mn-cs"/>
              </a:rPr>
              <a:t> Club kan socialtjänsten förutom att skicka ut paketen även underlätta deltagandet genom att fråga barn och föräldrar/familjehemsföräldrar hur deltagandet fungerar Socialtjänsten kan också ge stöd till föräldrar att förstå </a:t>
            </a:r>
            <a:r>
              <a:rPr lang="sv-SE" sz="1200" b="0" i="0" u="none" strike="noStrike" kern="1200" baseline="0" dirty="0" err="1">
                <a:solidFill>
                  <a:schemeClr val="tx1"/>
                </a:solidFill>
                <a:effectLst/>
                <a:latin typeface="+mn-lt"/>
                <a:ea typeface="+mn-ea"/>
                <a:cs typeface="+mn-cs"/>
              </a:rPr>
              <a:t>toolboxens</a:t>
            </a:r>
            <a:r>
              <a:rPr lang="sv-SE" sz="1200" b="0" i="0" u="none" strike="noStrike" kern="1200" baseline="0" dirty="0">
                <a:solidFill>
                  <a:schemeClr val="tx1"/>
                </a:solidFill>
                <a:effectLst/>
                <a:latin typeface="+mn-lt"/>
                <a:ea typeface="+mn-ea"/>
                <a:cs typeface="+mn-cs"/>
              </a:rPr>
              <a:t> innehåll, pusha de föräldrar som behöver det och kanske bromsa de föräldrar som eventuellt vill för mycket. Det kan vara en svår balansgång att stödja barnet utan att pressa det. Det är också en utmärkt aktivitet att som socialsekreterare spela de spel som ingår i paketen vid ett besök/hembesök för att försäkra sig om att de förstått reglerna men också för att göra en rolig aktivitet tillsammans.</a:t>
            </a:r>
          </a:p>
          <a:p>
            <a:endParaRPr lang="sv-SE" sz="1200" b="0" i="0" u="none" strike="noStrike" kern="1200" baseline="0" dirty="0">
              <a:solidFill>
                <a:schemeClr val="tx1"/>
              </a:solidFill>
              <a:effectLst/>
              <a:latin typeface="+mn-lt"/>
              <a:ea typeface="+mn-ea"/>
              <a:cs typeface="+mn-cs"/>
            </a:endParaRPr>
          </a:p>
          <a:p>
            <a:endParaRPr lang="sv-SE" sz="1200" b="0" i="0" u="none" strike="noStrike" kern="1200" baseline="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15</a:t>
            </a:fld>
            <a:endParaRPr lang="sv-SE"/>
          </a:p>
        </p:txBody>
      </p:sp>
    </p:spTree>
    <p:extLst>
      <p:ext uri="{BB962C8B-B14F-4D97-AF65-F5344CB8AC3E}">
        <p14:creationId xmlns:p14="http://schemas.microsoft.com/office/powerpoint/2010/main" val="3050277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gn="l">
              <a:buFont typeface="Arial" panose="020B0604020202020204" pitchFamily="34" charset="0"/>
              <a:buChar char="•"/>
            </a:pPr>
            <a:r>
              <a:rPr lang="sv-SE" dirty="0"/>
              <a:t>Genom en </a:t>
            </a:r>
            <a:r>
              <a:rPr lang="sv-SE" dirty="0" err="1"/>
              <a:t>Toolbox</a:t>
            </a:r>
            <a:r>
              <a:rPr lang="sv-SE" dirty="0"/>
              <a:t> är</a:t>
            </a:r>
            <a:r>
              <a:rPr lang="sv-SE" baseline="0" dirty="0"/>
              <a:t> tanken att stödja hemmet med olika tips och förslag för goda samtal och aktiviteter med barnet. </a:t>
            </a:r>
          </a:p>
          <a:p>
            <a:pPr marL="171450" indent="-171450" algn="l">
              <a:buFont typeface="Arial" panose="020B0604020202020204" pitchFamily="34" charset="0"/>
              <a:buChar char="•"/>
            </a:pPr>
            <a:endParaRPr lang="sv-SE" baseline="0" dirty="0"/>
          </a:p>
          <a:p>
            <a:pPr marL="171450" indent="-171450" algn="l">
              <a:buFont typeface="Arial" panose="020B0604020202020204" pitchFamily="34" charset="0"/>
              <a:buChar char="•"/>
            </a:pPr>
            <a:r>
              <a:rPr lang="sv-SE" baseline="0" dirty="0"/>
              <a:t>Då syftet med </a:t>
            </a:r>
            <a:r>
              <a:rPr lang="sv-SE" baseline="0" dirty="0" err="1"/>
              <a:t>Letterbox</a:t>
            </a:r>
            <a:r>
              <a:rPr lang="sv-SE" baseline="0" dirty="0"/>
              <a:t> bygger på att stödja barnets egna nyfikenhet och motivationen blir </a:t>
            </a:r>
            <a:r>
              <a:rPr lang="sv-SE" baseline="0" dirty="0" err="1"/>
              <a:t>Toolboxen</a:t>
            </a:r>
            <a:r>
              <a:rPr lang="sv-SE" baseline="0" dirty="0"/>
              <a:t> också ett sätt att främja tillfällen då barnet blir sedd och ges möjlighet att bygga goda relationer.</a:t>
            </a:r>
          </a:p>
          <a:p>
            <a:pPr marL="171450" indent="-171450" algn="l">
              <a:buFont typeface="Arial" panose="020B0604020202020204" pitchFamily="34" charset="0"/>
              <a:buChar char="•"/>
            </a:pPr>
            <a:endParaRPr lang="sv-SE" dirty="0"/>
          </a:p>
          <a:p>
            <a:pPr marL="171450" indent="-171450" algn="l">
              <a:buFont typeface="Arial" panose="020B0604020202020204" pitchFamily="34" charset="0"/>
              <a:buChar char="•"/>
            </a:pPr>
            <a:r>
              <a:rPr lang="sv-SE" b="1" dirty="0"/>
              <a:t>Vikten av att spela spel </a:t>
            </a:r>
            <a:r>
              <a:rPr lang="sv-SE" b="0" dirty="0"/>
              <a:t>och andra matematiska aktiviteter i vardagen </a:t>
            </a:r>
            <a:r>
              <a:rPr lang="sv-SE" b="1" dirty="0"/>
              <a:t>– genom att spela spel kan talfakta och andra grundläggande kunskaper tränas på ett lekfullt sätt, t.ex. summera två tärningar. Då man spelar med ett barn (som ännu inte har automatiserat talfakta) finns många möjligheter att på ett avslappnat sätt prata om hur man kan tänka då man ska summera t.ex. 5 och 6, två femmor plus ett, två sexor minus ett eller sex plus fyra (tiokompisarna) plus ett.  Forskning visar att  inlärning under lekfulla former är mycket effektivt för grundläggande matematik. </a:t>
            </a:r>
            <a:r>
              <a:rPr lang="sv-SE" b="0" dirty="0"/>
              <a:t>Även andra vardagliga aktiviteter kan utnyttjas, t.ex. i affären kan man uppskatta vikten av tomaterna innan man väger dem för att se vem som kommer närmast, i matlagningen kan man ta tiden då spagettin ska kokas och kolla mot en analog klocka hur minutvisaren flyttar sig. Det finns (nästan) lika mycket forskning om vikten att uppmärksamma matematik i vardagen för att ge barnet en god grund som vikten av att läsa tillsammans. Och det är inte svårt eller tidskrävande eftersom man kan uppmärksamma matematiken i det man gör.</a:t>
            </a:r>
          </a:p>
        </p:txBody>
      </p:sp>
      <p:sp>
        <p:nvSpPr>
          <p:cNvPr id="4" name="Platshållare för bildnummer 3"/>
          <p:cNvSpPr>
            <a:spLocks noGrp="1"/>
          </p:cNvSpPr>
          <p:nvPr>
            <p:ph type="sldNum" sz="quarter" idx="10"/>
          </p:nvPr>
        </p:nvSpPr>
        <p:spPr/>
        <p:txBody>
          <a:bodyPr/>
          <a:lstStyle/>
          <a:p>
            <a:fld id="{E7F37507-542E-4988-BFFA-11AA453EE680}" type="slidenum">
              <a:rPr lang="sv-SE" smtClean="0"/>
              <a:t>16</a:t>
            </a:fld>
            <a:endParaRPr lang="sv-SE"/>
          </a:p>
        </p:txBody>
      </p:sp>
    </p:spTree>
    <p:extLst>
      <p:ext uri="{BB962C8B-B14F-4D97-AF65-F5344CB8AC3E}">
        <p14:creationId xmlns:p14="http://schemas.microsoft.com/office/powerpoint/2010/main" val="189559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https://www.youtube.com/watch?feature=youtu.be&amp;v=X1nzc9P5MSA&amp;app=desktop</a:t>
            </a:r>
          </a:p>
          <a:p>
            <a:endParaRPr lang="sv-SE"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17</a:t>
            </a:fld>
            <a:endParaRPr lang="sv-SE"/>
          </a:p>
        </p:txBody>
      </p:sp>
    </p:spTree>
    <p:extLst>
      <p:ext uri="{BB962C8B-B14F-4D97-AF65-F5344CB8AC3E}">
        <p14:creationId xmlns:p14="http://schemas.microsoft.com/office/powerpoint/2010/main" val="218648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Tidigare omgångar är utvärderade genom enkäter till kontaktpersoner, socialsekreterare, föräldrar och barn. </a:t>
            </a:r>
          </a:p>
          <a:p>
            <a:pPr marL="171450" indent="-171450">
              <a:buFont typeface="Arial" panose="020B0604020202020204" pitchFamily="34" charset="0"/>
              <a:buChar char="•"/>
            </a:pPr>
            <a:r>
              <a:rPr lang="sv-SE" dirty="0"/>
              <a:t>Dessutom det genomförts fokusgrupp med barn.</a:t>
            </a:r>
          </a:p>
          <a:p>
            <a:pPr marL="171450" indent="-171450">
              <a:buFont typeface="Arial" panose="020B0604020202020204" pitchFamily="34" charset="0"/>
              <a:buChar char="•"/>
            </a:pPr>
            <a:r>
              <a:rPr lang="sv-SE" dirty="0"/>
              <a:t>Det finns förhoppningar om att framöver koppla en eller flera forskningsstudier till </a:t>
            </a:r>
            <a:r>
              <a:rPr lang="sv-SE" dirty="0" err="1"/>
              <a:t>Letterbox</a:t>
            </a:r>
            <a:r>
              <a:rPr lang="sv-SE" dirty="0"/>
              <a:t> Club i Sverige.</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I princip enbart positiva upplevelser. Många beskrivningar om förväntan när paketen kommer. </a:t>
            </a:r>
          </a:p>
          <a:p>
            <a:pPr marL="171450" indent="-171450">
              <a:buFont typeface="Arial" panose="020B0604020202020204" pitchFamily="34" charset="0"/>
              <a:buChar char="•"/>
            </a:pPr>
            <a:r>
              <a:rPr lang="sv-SE" dirty="0"/>
              <a:t>Många föräldrar upplever att barnens läsförmåga har ökat. </a:t>
            </a:r>
          </a:p>
          <a:p>
            <a:pPr marL="171450" indent="-171450">
              <a:buFont typeface="Arial" panose="020B0604020202020204" pitchFamily="34" charset="0"/>
              <a:buChar char="•"/>
            </a:pPr>
            <a:r>
              <a:rPr lang="sv-SE" dirty="0"/>
              <a:t>Barnen har gillat böckerna, men önskat ha med sig vuxna i större utsträckning i att spela spelen. </a:t>
            </a:r>
          </a:p>
          <a:p>
            <a:pPr marL="171450" indent="-171450">
              <a:buFont typeface="Arial" panose="020B0604020202020204" pitchFamily="34" charset="0"/>
              <a:buChar char="•"/>
            </a:pP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2020-04-16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3840688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Viktigt att stödja barn i utsatta livssituationer i deras lärande! </a:t>
            </a:r>
          </a:p>
          <a:p>
            <a:endParaRPr lang="sv-SE" dirty="0"/>
          </a:p>
          <a:p>
            <a:pPr marL="171450" indent="-171450">
              <a:buFont typeface="Arial" panose="020B0604020202020204" pitchFamily="34" charset="0"/>
              <a:buChar char="•"/>
            </a:pPr>
            <a:r>
              <a:rPr lang="sv-SE" dirty="0"/>
              <a:t>Tex bara 55% av alla familjehemsplacerade barn går ur år 9 med behörighet att söka till gymnasiet.</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Tillhör du en socioekonomiskt utsatt grupp = större risk att gå i faders fotspår ”ärva f-stöd”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Om placerade barn går ut skolan med godkända betyg i årskurs 9 </a:t>
            </a:r>
            <a:r>
              <a:rPr lang="sv-SE" sz="1200" u="sng" dirty="0"/>
              <a:t>halveras</a:t>
            </a:r>
            <a:r>
              <a:rPr lang="sv-SE" sz="1200" dirty="0"/>
              <a:t> riskerna för psykisk ohälsa,</a:t>
            </a:r>
            <a:br>
              <a:rPr lang="sv-SE" sz="1200" dirty="0"/>
            </a:br>
            <a:r>
              <a:rPr lang="sv-SE" sz="1200" dirty="0"/>
              <a:t>missbruk, kriminalitet och biståndsberoende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Barnkonventionen;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 28 ”Du har rätt till utbildning. Du ska få gå i grundskolan</a:t>
            </a:r>
            <a:r>
              <a:rPr lang="sv-SE" sz="1200" baseline="0" dirty="0"/>
              <a:t> och den ska vara gratis”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 29</a:t>
            </a:r>
            <a:r>
              <a:rPr lang="sv-SE" sz="1200" baseline="0" dirty="0"/>
              <a:t> ”I skolan ska du få utvecklas på alla sätt och förberedas för ett ansvarsfullt liv i ett fritt samhälle. Du ska också lära dig respektera de mänskliga fri- och rättigheterna, dina föräldrar, dina och andras kultur samt </a:t>
            </a:r>
            <a:r>
              <a:rPr lang="sv-SE" sz="1200" baseline="0" dirty="0" err="1"/>
              <a:t>naturen.”s</a:t>
            </a: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2020-04-16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19</a:t>
            </a:fld>
            <a:endParaRPr lang="sv-SE"/>
          </a:p>
        </p:txBody>
      </p:sp>
    </p:spTree>
    <p:extLst>
      <p:ext uri="{BB962C8B-B14F-4D97-AF65-F5344CB8AC3E}">
        <p14:creationId xmlns:p14="http://schemas.microsoft.com/office/powerpoint/2010/main" val="175746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7F37507-542E-4988-BFFA-11AA453EE680}" type="slidenum">
              <a:rPr lang="sv-SE" smtClean="0"/>
              <a:t>2</a:t>
            </a:fld>
            <a:endParaRPr lang="sv-SE"/>
          </a:p>
        </p:txBody>
      </p:sp>
    </p:spTree>
    <p:extLst>
      <p:ext uri="{BB962C8B-B14F-4D97-AF65-F5344CB8AC3E}">
        <p14:creationId xmlns:p14="http://schemas.microsoft.com/office/powerpoint/2010/main" val="240216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7F37507-542E-4988-BFFA-11AA453EE680}" type="slidenum">
              <a:rPr lang="sv-SE" smtClean="0"/>
              <a:t>20</a:t>
            </a:fld>
            <a:endParaRPr lang="sv-SE"/>
          </a:p>
        </p:txBody>
      </p:sp>
    </p:spTree>
    <p:extLst>
      <p:ext uri="{BB962C8B-B14F-4D97-AF65-F5344CB8AC3E}">
        <p14:creationId xmlns:p14="http://schemas.microsoft.com/office/powerpoint/2010/main" val="272710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England ser det likadant ut med skolgång för utsatta barn, som det gör i Sverige. Barn i utsatta livssituationer lyckas inte så bra i skolan som de borde. Se bild 6.</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Rose Griffiths fick 2003 i uppdrag att försöka hitta ett sätt att </a:t>
            </a:r>
            <a:r>
              <a:rPr lang="sv-SE" b="1" dirty="0"/>
              <a:t>förbättra placerade barns kunskapsnivåer och skolresultat utan att lägga ytterligare arbetsbörda på varken skolan eller familjehemmen.</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Rose lade då fokus på barnen och funderade på hur det skulle vara möjligt att stimulera och väcka barns nyfikenhet och lust att läsa, räkna och lära sig.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Hon startade The Letterbox Club och började skicka paket med böcker, spel och skrivmaterial till de placerade barnen.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Idag är Letterbox Club en etablerad verksamhet i Storbritannien och har årligen runt 11 000 deltagande barn.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datum 3"/>
          <p:cNvSpPr>
            <a:spLocks noGrp="1"/>
          </p:cNvSpPr>
          <p:nvPr>
            <p:ph type="dt" idx="10"/>
          </p:nvPr>
        </p:nvSpPr>
        <p:spPr/>
        <p:txBody>
          <a:bodyPr/>
          <a:lstStyle/>
          <a:p>
            <a:fld id="{37DBA35B-1191-4174-B153-7DD1424FD990}" type="datetime1">
              <a:rPr lang="sv-SE" smtClean="0"/>
              <a:t>2020-04-16</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223303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2017:</a:t>
            </a:r>
            <a:r>
              <a:rPr lang="sv-SE" baseline="0" dirty="0"/>
              <a:t> Metodutvecklingen koncentrerades främst på att försöka involvera föräldrarna på ett bättre sätt. Det resulterade i att det inför 2018 togs fram en </a:t>
            </a:r>
            <a:r>
              <a:rPr lang="sv-SE" baseline="0" dirty="0" err="1"/>
              <a:t>Toolbox</a:t>
            </a:r>
            <a:r>
              <a:rPr lang="sv-SE" baseline="0" dirty="0"/>
              <a:t>. </a:t>
            </a:r>
          </a:p>
          <a:p>
            <a:endParaRPr lang="sv-SE" dirty="0"/>
          </a:p>
          <a:p>
            <a:r>
              <a:rPr lang="sv-SE" dirty="0"/>
              <a:t>2018: spridning:</a:t>
            </a:r>
            <a:r>
              <a:rPr lang="sv-SE" baseline="0" dirty="0"/>
              <a:t> </a:t>
            </a:r>
            <a:r>
              <a:rPr lang="sv-SE" dirty="0"/>
              <a:t>inbjudan till fler kommuner</a:t>
            </a:r>
            <a:r>
              <a:rPr lang="sv-SE" baseline="0" dirty="0"/>
              <a:t>. P</a:t>
            </a:r>
            <a:r>
              <a:rPr lang="sv-SE" dirty="0"/>
              <a:t>aketen skickades ut </a:t>
            </a:r>
            <a:r>
              <a:rPr lang="sv-SE" dirty="0" err="1"/>
              <a:t>sept</a:t>
            </a:r>
            <a:r>
              <a:rPr lang="sv-SE" dirty="0"/>
              <a:t> 2018-feb 2019. Här prövas också</a:t>
            </a:r>
            <a:r>
              <a:rPr lang="sv-SE" baseline="0" dirty="0"/>
              <a:t> metoder för samverkan socialtjänst-bibliotek i Göteborg och Nässjö.</a:t>
            </a:r>
          </a:p>
          <a:p>
            <a:endParaRPr lang="sv-SE" dirty="0"/>
          </a:p>
          <a:p>
            <a:r>
              <a:rPr lang="sv-SE" dirty="0"/>
              <a:t>2019: Denna omgång görs utskicken av paket under</a:t>
            </a:r>
            <a:r>
              <a:rPr lang="sv-SE" baseline="0" dirty="0"/>
              <a:t> maj-okt för att försöka kompensera ”summer </a:t>
            </a:r>
            <a:r>
              <a:rPr lang="sv-SE" baseline="0" dirty="0" err="1"/>
              <a:t>reading</a:t>
            </a:r>
            <a:r>
              <a:rPr lang="sv-SE" baseline="0" dirty="0"/>
              <a:t> loss”, vilket betyder att barn tappar i sin kunskapsutveckling under sommarlovet.</a:t>
            </a:r>
            <a:endParaRPr lang="sv-SE"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4</a:t>
            </a:fld>
            <a:endParaRPr lang="sv-SE"/>
          </a:p>
        </p:txBody>
      </p:sp>
    </p:spTree>
    <p:extLst>
      <p:ext uri="{BB962C8B-B14F-4D97-AF65-F5344CB8AC3E}">
        <p14:creationId xmlns:p14="http://schemas.microsoft.com/office/powerpoint/2010/main" val="65069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err="1"/>
              <a:t>Letterbox</a:t>
            </a:r>
            <a:r>
              <a:rPr lang="sv-SE" dirty="0"/>
              <a:t> Club syftar till att med hjälp av nyfikenhet och lust hjälpa barn i utsatta livssituationer att utveckla sin läs- och matematikförmåga</a:t>
            </a:r>
            <a:r>
              <a:rPr lang="sv-SE" baseline="0" dirty="0"/>
              <a:t> genom att skicka paket med böcker, spel och skrivmaterial till barnen.</a:t>
            </a:r>
          </a:p>
          <a:p>
            <a:pPr marL="171450" indent="-171450">
              <a:buFont typeface="Arial" panose="020B0604020202020204" pitchFamily="34" charset="0"/>
              <a:buChar char="•"/>
            </a:pPr>
            <a:r>
              <a:rPr lang="sv-SE" dirty="0"/>
              <a:t> Paket med spel, böcker och diverse skrivmaterial skickats till barnen en gång i månaden under sex månader.</a:t>
            </a:r>
          </a:p>
          <a:p>
            <a:pPr marL="171450" indent="-171450">
              <a:buFont typeface="Arial" panose="020B0604020202020204" pitchFamily="34" charset="0"/>
              <a:buChar char="•"/>
            </a:pPr>
            <a:r>
              <a:rPr lang="sv-SE" dirty="0" err="1"/>
              <a:t>Letterbox</a:t>
            </a:r>
            <a:r>
              <a:rPr lang="sv-SE" baseline="0" dirty="0"/>
              <a:t> </a:t>
            </a:r>
            <a:r>
              <a:rPr lang="sv-SE" dirty="0"/>
              <a:t>har vänt sig till två grupper av barn, familjehemsplacerade barn och barn i familjer som mottagit långvarigt försörjningsstöd.</a:t>
            </a:r>
          </a:p>
          <a:p>
            <a:pPr marL="171450" indent="-171450">
              <a:buFont typeface="Arial" panose="020B0604020202020204" pitchFamily="34" charset="0"/>
              <a:buChar cha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dirty="0">
                <a:solidFill>
                  <a:schemeClr val="tx1"/>
                </a:solidFill>
                <a:effectLst/>
                <a:latin typeface="+mn-lt"/>
                <a:ea typeface="+mn-ea"/>
                <a:cs typeface="+mn-cs"/>
              </a:rPr>
              <a:t>Kan  också bidra till meningsskapande samspel mellan barnet och dess omsorgsgivare</a:t>
            </a:r>
            <a:r>
              <a:rPr lang="sv-SE" sz="1200" b="1" kern="1200" dirty="0">
                <a:solidFill>
                  <a:schemeClr val="tx1"/>
                </a:solidFill>
                <a:effectLst/>
                <a:latin typeface="+mn-lt"/>
                <a:ea typeface="+mn-ea"/>
                <a:cs typeface="+mn-cs"/>
              </a:rPr>
              <a:t>.  </a:t>
            </a:r>
            <a:endParaRPr lang="sv-SE" b="1" dirty="0"/>
          </a:p>
          <a:p>
            <a:pPr marL="171450" indent="-171450">
              <a:buFont typeface="Arial" panose="020B0604020202020204" pitchFamily="34" charset="0"/>
              <a:buChar char="•"/>
            </a:pP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2020-04-16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87141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Tex bara 55% av alla familjehemsplacerade barn går ur år 9 med behörighet att söka till gymnasiet.</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De som tillhör en socioekonomiskt utsatt grupp = större risk att gå i faders fotspår ”ärva f-stöd”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Om placerade barn går ut skolan med godkända betyg i årskurs 9 </a:t>
            </a:r>
            <a:r>
              <a:rPr lang="sv-SE" sz="1200" u="sng" dirty="0"/>
              <a:t>halveras</a:t>
            </a:r>
            <a:r>
              <a:rPr lang="sv-SE" sz="1200" dirty="0"/>
              <a:t> riskerna för psykisk ohälsa,</a:t>
            </a:r>
            <a:br>
              <a:rPr lang="sv-SE" sz="1200" dirty="0"/>
            </a:br>
            <a:r>
              <a:rPr lang="sv-SE" sz="1200" dirty="0"/>
              <a:t>missbruk, kriminalitet och biståndsberoende</a:t>
            </a: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Föra att klara skolan: fokus på läsning och matematik – då klarar man andra ämnen bättre också</a:t>
            </a:r>
          </a:p>
        </p:txBody>
      </p:sp>
      <p:sp>
        <p:nvSpPr>
          <p:cNvPr id="4" name="Platshållare för datum 3"/>
          <p:cNvSpPr>
            <a:spLocks noGrp="1"/>
          </p:cNvSpPr>
          <p:nvPr>
            <p:ph type="dt" idx="1"/>
          </p:nvPr>
        </p:nvSpPr>
        <p:spPr/>
        <p:txBody>
          <a:bodyPr/>
          <a:lstStyle/>
          <a:p>
            <a:fld id="{F995FFDC-F934-4037-B505-500B08CD3B8C}" type="datetime1">
              <a:rPr lang="sv-SE" smtClean="0"/>
              <a:t>2020-04-16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203535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Barn har känt sig utvalda, så oavsett om man kunnat se resultat som ökad läsförståelse eller liknande så har barnets känsla varit positivt!</a:t>
            </a:r>
          </a:p>
          <a:p>
            <a:pPr marL="171450" indent="-171450">
              <a:buFont typeface="Arial" panose="020B0604020202020204" pitchFamily="34" charset="0"/>
              <a:buChar char="•"/>
            </a:pPr>
            <a:r>
              <a:rPr lang="sv-SE" dirty="0"/>
              <a:t>De barn och föräldrar som medverkat uppger att </a:t>
            </a:r>
            <a:r>
              <a:rPr lang="sv-SE" dirty="0" err="1"/>
              <a:t>Letterbox</a:t>
            </a:r>
            <a:r>
              <a:rPr lang="sv-SE" dirty="0"/>
              <a:t> har påverkat på en mängd olika sätt. Som exempel ges att barnen med anledning av projektet läser mer och snabbare samt att det påverkat språkutvecklingen positivt.</a:t>
            </a:r>
          </a:p>
          <a:p>
            <a:pPr marL="171450" indent="-171450">
              <a:buFont typeface="Arial" panose="020B0604020202020204" pitchFamily="34" charset="0"/>
              <a:buChar char="•"/>
            </a:pPr>
            <a:r>
              <a:rPr lang="sv-SE" dirty="0"/>
              <a:t> Barnen och föräldrarna beskriver också att barnen blivit mer intresserade av böcker, läsning och matematik och att de fått bättre resultat i skolan, samt haft något att sysselsätta sig med. </a:t>
            </a:r>
          </a:p>
          <a:p>
            <a:pPr marL="171450" indent="-171450">
              <a:buFont typeface="Arial" panose="020B0604020202020204" pitchFamily="34" charset="0"/>
              <a:buChar char="•"/>
            </a:pPr>
            <a:r>
              <a:rPr lang="sv-SE" dirty="0"/>
              <a:t>Flera projektdeltagare beskriver också på olika sätt att projektet bidragit till att barnen känt sig speciella och sedda</a:t>
            </a:r>
            <a:endParaRPr lang="sv-SE" baseline="0" dirty="0"/>
          </a:p>
          <a:p>
            <a:endParaRPr lang="sv-SE" b="0"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7</a:t>
            </a:fld>
            <a:endParaRPr lang="sv-SE"/>
          </a:p>
        </p:txBody>
      </p:sp>
    </p:spTree>
    <p:extLst>
      <p:ext uri="{BB962C8B-B14F-4D97-AF65-F5344CB8AC3E}">
        <p14:creationId xmlns:p14="http://schemas.microsoft.com/office/powerpoint/2010/main" val="234184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aseline="0" dirty="0"/>
              <a:t>Kommentarer från barn som fått paket från </a:t>
            </a:r>
            <a:r>
              <a:rPr lang="sv-SE" baseline="0" dirty="0" err="1"/>
              <a:t>Letterbox</a:t>
            </a:r>
            <a:r>
              <a:rPr lang="sv-SE" baseline="0" dirty="0"/>
              <a:t>  (och föräldrar) och där framkommer det att de blivit;</a:t>
            </a:r>
          </a:p>
          <a:p>
            <a:pPr marL="0" indent="0">
              <a:buFont typeface="Arial" panose="020B0604020202020204" pitchFamily="34" charset="0"/>
              <a:buNone/>
            </a:pPr>
            <a:endParaRPr lang="sv-SE" baseline="0" dirty="0"/>
          </a:p>
          <a:p>
            <a:pPr marL="171450" indent="-171450">
              <a:buFontTx/>
              <a:buChar char="-"/>
            </a:pPr>
            <a:r>
              <a:rPr lang="sv-SE" b="0" baseline="0" dirty="0"/>
              <a:t>Glada</a:t>
            </a:r>
          </a:p>
          <a:p>
            <a:pPr marL="171450" indent="-171450">
              <a:buFontTx/>
              <a:buChar char="-"/>
            </a:pPr>
            <a:r>
              <a:rPr lang="sv-SE" b="0" baseline="0" dirty="0"/>
              <a:t>Nyfikna</a:t>
            </a:r>
          </a:p>
          <a:p>
            <a:pPr marL="171450" indent="-171450">
              <a:buFontTx/>
              <a:buChar char="-"/>
            </a:pPr>
            <a:r>
              <a:rPr lang="sv-SE" b="0" baseline="0" dirty="0"/>
              <a:t>Att Letterbox skapat lust att läsa och spela</a:t>
            </a:r>
          </a:p>
          <a:p>
            <a:pPr marL="171450" indent="-171450">
              <a:buFontTx/>
              <a:buChar char="-"/>
            </a:pPr>
            <a:r>
              <a:rPr lang="sv-SE" b="0" baseline="0" dirty="0"/>
              <a:t>De känt sig sedda!</a:t>
            </a:r>
            <a:endParaRPr lang="sv-SE" b="0" dirty="0"/>
          </a:p>
        </p:txBody>
      </p:sp>
      <p:sp>
        <p:nvSpPr>
          <p:cNvPr id="4" name="Platshållare för bildnummer 3"/>
          <p:cNvSpPr>
            <a:spLocks noGrp="1"/>
          </p:cNvSpPr>
          <p:nvPr>
            <p:ph type="sldNum" sz="quarter" idx="5"/>
          </p:nvPr>
        </p:nvSpPr>
        <p:spPr/>
        <p:txBody>
          <a:bodyPr/>
          <a:lstStyle/>
          <a:p>
            <a:fld id="{99C5CB8D-70CE-4680-BB86-CBA6CA369BB0}" type="slidenum">
              <a:rPr lang="sv-SE" smtClean="0"/>
              <a:t>8</a:t>
            </a:fld>
            <a:endParaRPr lang="sv-SE"/>
          </a:p>
        </p:txBody>
      </p:sp>
    </p:spTree>
    <p:extLst>
      <p:ext uri="{BB962C8B-B14F-4D97-AF65-F5344CB8AC3E}">
        <p14:creationId xmlns:p14="http://schemas.microsoft.com/office/powerpoint/2010/main" val="41015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E7F37507-542E-4988-BFFA-11AA453EE680}" type="slidenum">
              <a:rPr lang="sv-SE" smtClean="0"/>
              <a:t>9</a:t>
            </a:fld>
            <a:endParaRPr lang="sv-SE"/>
          </a:p>
        </p:txBody>
      </p:sp>
    </p:spTree>
    <p:extLst>
      <p:ext uri="{BB962C8B-B14F-4D97-AF65-F5344CB8AC3E}">
        <p14:creationId xmlns:p14="http://schemas.microsoft.com/office/powerpoint/2010/main" val="251770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04448704-3259-43E6-A17F-BB6505A3C14A}" type="datetime1">
              <a:rPr lang="sv-SE" smtClean="0"/>
              <a:t>2020-04-16</a:t>
            </a:fld>
            <a:endParaRPr lang="sv-SE"/>
          </a:p>
        </p:txBody>
      </p:sp>
      <p:sp>
        <p:nvSpPr>
          <p:cNvPr id="5" name="Platshållare för sidfot 4"/>
          <p:cNvSpPr>
            <a:spLocks noGrp="1"/>
          </p:cNvSpPr>
          <p:nvPr>
            <p:ph type="ftr" sz="quarter" idx="11"/>
          </p:nvPr>
        </p:nvSpPr>
        <p:spPr/>
        <p:txBody>
          <a:bodyPr/>
          <a:lstStyle/>
          <a:p>
            <a:r>
              <a:rPr lang="sv-SE"/>
              <a:t>2018-06-07                                                                    </a:t>
            </a:r>
          </a:p>
        </p:txBody>
      </p:sp>
      <p:sp>
        <p:nvSpPr>
          <p:cNvPr id="6" name="Platshållare för bildnummer 5"/>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126619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24E6941-39CB-4530-A864-7D5C4FD79668}" type="datetime1">
              <a:rPr lang="sv-SE" smtClean="0"/>
              <a:t>2020-04-16</a:t>
            </a:fld>
            <a:endParaRPr lang="sv-SE"/>
          </a:p>
        </p:txBody>
      </p:sp>
      <p:sp>
        <p:nvSpPr>
          <p:cNvPr id="5" name="Platshållare för sidfot 4"/>
          <p:cNvSpPr>
            <a:spLocks noGrp="1"/>
          </p:cNvSpPr>
          <p:nvPr>
            <p:ph type="ftr" sz="quarter" idx="11"/>
          </p:nvPr>
        </p:nvSpPr>
        <p:spPr/>
        <p:txBody>
          <a:bodyPr/>
          <a:lstStyle/>
          <a:p>
            <a:r>
              <a:rPr lang="sv-SE"/>
              <a:t>2018-06-07                                                                    </a:t>
            </a:r>
          </a:p>
        </p:txBody>
      </p:sp>
      <p:sp>
        <p:nvSpPr>
          <p:cNvPr id="6" name="Platshållare för bildnummer 5"/>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187894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C04A72B-6B8E-42F6-9603-99D4509A92D6}" type="datetime1">
              <a:rPr lang="sv-SE" smtClean="0"/>
              <a:t>2020-04-16</a:t>
            </a:fld>
            <a:endParaRPr lang="sv-SE"/>
          </a:p>
        </p:txBody>
      </p:sp>
      <p:sp>
        <p:nvSpPr>
          <p:cNvPr id="5" name="Platshållare för sidfot 4"/>
          <p:cNvSpPr>
            <a:spLocks noGrp="1"/>
          </p:cNvSpPr>
          <p:nvPr>
            <p:ph type="ftr" sz="quarter" idx="11"/>
          </p:nvPr>
        </p:nvSpPr>
        <p:spPr/>
        <p:txBody>
          <a:bodyPr/>
          <a:lstStyle/>
          <a:p>
            <a:r>
              <a:rPr lang="sv-SE"/>
              <a:t>2018-06-07                                                                    </a:t>
            </a:r>
          </a:p>
        </p:txBody>
      </p:sp>
      <p:sp>
        <p:nvSpPr>
          <p:cNvPr id="6" name="Platshållare för bildnummer 5"/>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62077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8522267"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8018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2610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8522267"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82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9FE3375-0781-4AA5-94FE-9FA3F58465CA}" type="datetime1">
              <a:rPr lang="sv-SE" smtClean="0"/>
              <a:t>2020-04-16</a:t>
            </a:fld>
            <a:endParaRPr lang="sv-SE"/>
          </a:p>
        </p:txBody>
      </p:sp>
      <p:sp>
        <p:nvSpPr>
          <p:cNvPr id="5" name="Platshållare för sidfot 4"/>
          <p:cNvSpPr>
            <a:spLocks noGrp="1"/>
          </p:cNvSpPr>
          <p:nvPr>
            <p:ph type="ftr" sz="quarter" idx="11"/>
          </p:nvPr>
        </p:nvSpPr>
        <p:spPr/>
        <p:txBody>
          <a:bodyPr/>
          <a:lstStyle/>
          <a:p>
            <a:r>
              <a:rPr lang="sv-SE"/>
              <a:t>2018-06-07                                                                    </a:t>
            </a:r>
          </a:p>
        </p:txBody>
      </p:sp>
      <p:sp>
        <p:nvSpPr>
          <p:cNvPr id="6" name="Platshållare för bildnummer 5"/>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3716332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3A859223-CB8F-4B01-9C69-E7EC19A10FA2}" type="datetime1">
              <a:rPr lang="sv-SE" smtClean="0"/>
              <a:t>2020-04-16</a:t>
            </a:fld>
            <a:endParaRPr lang="sv-SE"/>
          </a:p>
        </p:txBody>
      </p:sp>
      <p:sp>
        <p:nvSpPr>
          <p:cNvPr id="5" name="Platshållare för sidfot 4"/>
          <p:cNvSpPr>
            <a:spLocks noGrp="1"/>
          </p:cNvSpPr>
          <p:nvPr>
            <p:ph type="ftr" sz="quarter" idx="11"/>
          </p:nvPr>
        </p:nvSpPr>
        <p:spPr/>
        <p:txBody>
          <a:bodyPr/>
          <a:lstStyle/>
          <a:p>
            <a:r>
              <a:rPr lang="sv-SE"/>
              <a:t>2018-06-07                                                                    </a:t>
            </a:r>
          </a:p>
        </p:txBody>
      </p:sp>
      <p:sp>
        <p:nvSpPr>
          <p:cNvPr id="6" name="Platshållare för bildnummer 5"/>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362285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0D72572-95C7-41B9-8462-62D03E0B2E81}" type="datetime1">
              <a:rPr lang="sv-SE" smtClean="0"/>
              <a:t>2020-04-16</a:t>
            </a:fld>
            <a:endParaRPr lang="sv-SE"/>
          </a:p>
        </p:txBody>
      </p:sp>
      <p:sp>
        <p:nvSpPr>
          <p:cNvPr id="6" name="Platshållare för sidfot 5"/>
          <p:cNvSpPr>
            <a:spLocks noGrp="1"/>
          </p:cNvSpPr>
          <p:nvPr>
            <p:ph type="ftr" sz="quarter" idx="11"/>
          </p:nvPr>
        </p:nvSpPr>
        <p:spPr/>
        <p:txBody>
          <a:bodyPr/>
          <a:lstStyle/>
          <a:p>
            <a:r>
              <a:rPr lang="sv-SE"/>
              <a:t>2018-06-07                                                                    </a:t>
            </a:r>
          </a:p>
        </p:txBody>
      </p:sp>
      <p:sp>
        <p:nvSpPr>
          <p:cNvPr id="7" name="Platshållare för bildnummer 6"/>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237538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3FF4B33F-B47A-41BA-9F29-2A9FA200EB8D}" type="datetime1">
              <a:rPr lang="sv-SE" smtClean="0"/>
              <a:t>2020-04-16</a:t>
            </a:fld>
            <a:endParaRPr lang="sv-SE"/>
          </a:p>
        </p:txBody>
      </p:sp>
      <p:sp>
        <p:nvSpPr>
          <p:cNvPr id="8" name="Platshållare för sidfot 7"/>
          <p:cNvSpPr>
            <a:spLocks noGrp="1"/>
          </p:cNvSpPr>
          <p:nvPr>
            <p:ph type="ftr" sz="quarter" idx="11"/>
          </p:nvPr>
        </p:nvSpPr>
        <p:spPr/>
        <p:txBody>
          <a:bodyPr/>
          <a:lstStyle/>
          <a:p>
            <a:r>
              <a:rPr lang="sv-SE"/>
              <a:t>2018-06-07                                                                    </a:t>
            </a:r>
          </a:p>
        </p:txBody>
      </p:sp>
      <p:sp>
        <p:nvSpPr>
          <p:cNvPr id="9" name="Platshållare för bildnummer 8"/>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367722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D7593BC-278E-43B4-8943-B83EA632362C}" type="datetime1">
              <a:rPr lang="sv-SE" smtClean="0"/>
              <a:t>2020-04-16</a:t>
            </a:fld>
            <a:endParaRPr lang="sv-SE"/>
          </a:p>
        </p:txBody>
      </p:sp>
      <p:sp>
        <p:nvSpPr>
          <p:cNvPr id="4" name="Platshållare för sidfot 3"/>
          <p:cNvSpPr>
            <a:spLocks noGrp="1"/>
          </p:cNvSpPr>
          <p:nvPr>
            <p:ph type="ftr" sz="quarter" idx="11"/>
          </p:nvPr>
        </p:nvSpPr>
        <p:spPr/>
        <p:txBody>
          <a:bodyPr/>
          <a:lstStyle/>
          <a:p>
            <a:r>
              <a:rPr lang="sv-SE"/>
              <a:t>2018-06-07                                                                    </a:t>
            </a:r>
          </a:p>
        </p:txBody>
      </p:sp>
      <p:sp>
        <p:nvSpPr>
          <p:cNvPr id="5" name="Platshållare för bildnummer 4"/>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2218660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A83E3F5-DF47-46EE-94FA-562CC9AAFA1B}" type="datetime1">
              <a:rPr lang="sv-SE" smtClean="0"/>
              <a:t>2020-04-16</a:t>
            </a:fld>
            <a:endParaRPr lang="sv-SE"/>
          </a:p>
        </p:txBody>
      </p:sp>
      <p:sp>
        <p:nvSpPr>
          <p:cNvPr id="3" name="Platshållare för sidfot 2"/>
          <p:cNvSpPr>
            <a:spLocks noGrp="1"/>
          </p:cNvSpPr>
          <p:nvPr>
            <p:ph type="ftr" sz="quarter" idx="11"/>
          </p:nvPr>
        </p:nvSpPr>
        <p:spPr/>
        <p:txBody>
          <a:bodyPr/>
          <a:lstStyle/>
          <a:p>
            <a:r>
              <a:rPr lang="sv-SE"/>
              <a:t>2018-06-07                                                                    </a:t>
            </a:r>
          </a:p>
        </p:txBody>
      </p:sp>
      <p:sp>
        <p:nvSpPr>
          <p:cNvPr id="4" name="Platshållare för bildnummer 3"/>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422892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BAE953CD-1AE3-4DE6-B3BE-2A623A5B8DCA}" type="datetime1">
              <a:rPr lang="sv-SE" smtClean="0"/>
              <a:t>2020-04-16</a:t>
            </a:fld>
            <a:endParaRPr lang="sv-SE"/>
          </a:p>
        </p:txBody>
      </p:sp>
      <p:sp>
        <p:nvSpPr>
          <p:cNvPr id="6" name="Platshållare för sidfot 5"/>
          <p:cNvSpPr>
            <a:spLocks noGrp="1"/>
          </p:cNvSpPr>
          <p:nvPr>
            <p:ph type="ftr" sz="quarter" idx="11"/>
          </p:nvPr>
        </p:nvSpPr>
        <p:spPr/>
        <p:txBody>
          <a:bodyPr/>
          <a:lstStyle/>
          <a:p>
            <a:r>
              <a:rPr lang="sv-SE"/>
              <a:t>2018-06-07                                                                    </a:t>
            </a:r>
          </a:p>
        </p:txBody>
      </p:sp>
      <p:sp>
        <p:nvSpPr>
          <p:cNvPr id="7" name="Platshållare för bildnummer 6"/>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221648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2EDADFCF-B2A4-4546-BF0C-54ADE46A3FFE}" type="datetime1">
              <a:rPr lang="sv-SE" smtClean="0"/>
              <a:t>2020-04-16</a:t>
            </a:fld>
            <a:endParaRPr lang="sv-SE"/>
          </a:p>
        </p:txBody>
      </p:sp>
      <p:sp>
        <p:nvSpPr>
          <p:cNvPr id="6" name="Platshållare för sidfot 5"/>
          <p:cNvSpPr>
            <a:spLocks noGrp="1"/>
          </p:cNvSpPr>
          <p:nvPr>
            <p:ph type="ftr" sz="quarter" idx="11"/>
          </p:nvPr>
        </p:nvSpPr>
        <p:spPr/>
        <p:txBody>
          <a:bodyPr/>
          <a:lstStyle/>
          <a:p>
            <a:r>
              <a:rPr lang="sv-SE"/>
              <a:t>2018-06-07                                                                    </a:t>
            </a:r>
          </a:p>
        </p:txBody>
      </p:sp>
      <p:sp>
        <p:nvSpPr>
          <p:cNvPr id="7" name="Platshållare för bildnummer 6"/>
          <p:cNvSpPr>
            <a:spLocks noGrp="1"/>
          </p:cNvSpPr>
          <p:nvPr>
            <p:ph type="sldNum" sz="quarter" idx="12"/>
          </p:nvPr>
        </p:nvSpPr>
        <p:spPr/>
        <p:txBody>
          <a:bodyPr/>
          <a:lstStyle/>
          <a:p>
            <a:fld id="{B741E1BD-106D-40A3-BF29-6574D2FBD2E8}" type="slidenum">
              <a:rPr lang="sv-SE" smtClean="0"/>
              <a:t>‹#›</a:t>
            </a:fld>
            <a:endParaRPr lang="sv-SE"/>
          </a:p>
        </p:txBody>
      </p:sp>
    </p:spTree>
    <p:extLst>
      <p:ext uri="{BB962C8B-B14F-4D97-AF65-F5344CB8AC3E}">
        <p14:creationId xmlns:p14="http://schemas.microsoft.com/office/powerpoint/2010/main" val="311891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E7F07-B424-4F5F-8AA8-EA8BAD427497}" type="datetime1">
              <a:rPr lang="sv-SE" smtClean="0"/>
              <a:t>2020-04-16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2018-06-07                                                                    </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1E1BD-106D-40A3-BF29-6574D2FBD2E8}" type="slidenum">
              <a:rPr lang="sv-SE" smtClean="0"/>
              <a:t>‹#›</a:t>
            </a:fld>
            <a:endParaRPr lang="sv-SE"/>
          </a:p>
        </p:txBody>
      </p:sp>
    </p:spTree>
    <p:extLst>
      <p:ext uri="{BB962C8B-B14F-4D97-AF65-F5344CB8AC3E}">
        <p14:creationId xmlns:p14="http://schemas.microsoft.com/office/powerpoint/2010/main" val="2868204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image" Target="../media/image2.pn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https://www.youtube.com/embed/X1nzc9P5MSA?feature=oembed" TargetMode="Externa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18.xml"/><Relationship Id="rId16"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www.allmannabarnhuset.se/temaomraden/projekt/letterbox-club-sverig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letterboxclub@allmannabarnhuset.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16.svg"/><Relationship Id="rId5" Type="http://schemas.openxmlformats.org/officeDocument/2006/relationships/diagramQuickStyle" Target="../diagrams/quickStyle1.xml"/><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4" descr="En bild som visar person, inomhus, bord, fönster&#10;&#10;Automatiskt genererad beskrivning"/>
          <p:cNvPicPr>
            <a:picLocks noChangeAspect="1"/>
          </p:cNvPicPr>
          <p:nvPr/>
        </p:nvPicPr>
        <p:blipFill rotWithShape="1">
          <a:blip r:embed="rId3">
            <a:alphaModFix amt="35000"/>
          </a:blip>
          <a:srcRect t="8346" b="8346"/>
          <a:stretch/>
        </p:blipFill>
        <p:spPr>
          <a:xfrm>
            <a:off x="-136631" y="-30"/>
            <a:ext cx="12454760" cy="70037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0" name="Freeform: Shape 1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ktangel 1"/>
          <p:cNvSpPr/>
          <p:nvPr/>
        </p:nvSpPr>
        <p:spPr>
          <a:xfrm>
            <a:off x="5624971" y="6632161"/>
            <a:ext cx="1414105" cy="276999"/>
          </a:xfrm>
          <a:prstGeom prst="rect">
            <a:avLst/>
          </a:prstGeom>
        </p:spPr>
        <p:txBody>
          <a:bodyPr wrap="none">
            <a:spAutoFit/>
          </a:bodyPr>
          <a:lstStyle/>
          <a:p>
            <a:pPr>
              <a:spcAft>
                <a:spcPts val="600"/>
              </a:spcAft>
            </a:pPr>
            <a:r>
              <a:rPr lang="sv-SE" sz="1200" dirty="0">
                <a:solidFill>
                  <a:schemeClr val="bg1"/>
                </a:solidFill>
              </a:rPr>
              <a:t>Foto: </a:t>
            </a:r>
            <a:r>
              <a:rPr lang="sv-SE" sz="1200" i="1" dirty="0">
                <a:solidFill>
                  <a:schemeClr val="bg1"/>
                </a:solidFill>
              </a:rPr>
              <a:t>Johan W </a:t>
            </a:r>
            <a:r>
              <a:rPr lang="sv-SE" sz="1200" i="1" dirty="0" err="1">
                <a:solidFill>
                  <a:schemeClr val="bg1"/>
                </a:solidFill>
              </a:rPr>
              <a:t>Avby</a:t>
            </a:r>
            <a:endParaRPr lang="sv-SE" sz="1200" dirty="0">
              <a:solidFill>
                <a:schemeClr val="bg1"/>
              </a:solidFill>
            </a:endParaRPr>
          </a:p>
        </p:txBody>
      </p:sp>
      <p:sp>
        <p:nvSpPr>
          <p:cNvPr id="6" name="textruta 5"/>
          <p:cNvSpPr txBox="1"/>
          <p:nvPr/>
        </p:nvSpPr>
        <p:spPr>
          <a:xfrm>
            <a:off x="7222941" y="1725159"/>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a:solidFill>
                  <a:srgbClr val="0074BD"/>
                </a:solidFill>
                <a:latin typeface="+mj-lt"/>
                <a:ea typeface="+mj-ea"/>
                <a:cs typeface="+mj-cs"/>
              </a:rPr>
              <a:t>Presentation av</a:t>
            </a:r>
          </a:p>
        </p:txBody>
      </p:sp>
      <p:pic>
        <p:nvPicPr>
          <p:cNvPr id="11" name="Bildobjekt 10">
            <a:extLst>
              <a:ext uri="{FF2B5EF4-FFF2-40B4-BE49-F238E27FC236}">
                <a16:creationId xmlns:a16="http://schemas.microsoft.com/office/drawing/2014/main" id="{4DCA47A0-8AEE-4419-8B64-625DD89CB83E}"/>
              </a:ext>
            </a:extLst>
          </p:cNvPr>
          <p:cNvPicPr>
            <a:picLocks noChangeAspect="1"/>
          </p:cNvPicPr>
          <p:nvPr/>
        </p:nvPicPr>
        <p:blipFill>
          <a:blip r:embed="rId4"/>
          <a:stretch>
            <a:fillRect/>
          </a:stretch>
        </p:blipFill>
        <p:spPr>
          <a:xfrm>
            <a:off x="7294637" y="2641676"/>
            <a:ext cx="3760369" cy="2859445"/>
          </a:xfrm>
          <a:prstGeom prst="rect">
            <a:avLst/>
          </a:prstGeom>
        </p:spPr>
      </p:pic>
    </p:spTree>
    <p:extLst>
      <p:ext uri="{BB962C8B-B14F-4D97-AF65-F5344CB8AC3E}">
        <p14:creationId xmlns:p14="http://schemas.microsoft.com/office/powerpoint/2010/main" val="30615728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767DE54-023A-4D18-9654-7239D3E63B71}"/>
              </a:ext>
            </a:extLst>
          </p:cNvPr>
          <p:cNvSpPr/>
          <p:nvPr/>
        </p:nvSpPr>
        <p:spPr>
          <a:xfrm>
            <a:off x="0" y="5076343"/>
            <a:ext cx="5254388" cy="1110943"/>
          </a:xfrm>
          <a:prstGeom prst="rect">
            <a:avLst/>
          </a:prstGeom>
          <a:solidFill>
            <a:srgbClr val="007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882869" y="432303"/>
            <a:ext cx="8597463" cy="1019229"/>
          </a:xfrm>
        </p:spPr>
        <p:txBody>
          <a:bodyPr>
            <a:normAutofit fontScale="90000"/>
          </a:bodyPr>
          <a:lstStyle/>
          <a:p>
            <a:pPr algn="l"/>
            <a:r>
              <a:rPr lang="sv-SE" sz="4800" dirty="0">
                <a:solidFill>
                  <a:srgbClr val="0070C0"/>
                </a:solidFill>
              </a:rPr>
              <a:t>Hur kommer det praktiskt att gå till?</a:t>
            </a:r>
          </a:p>
        </p:txBody>
      </p:sp>
      <p:sp>
        <p:nvSpPr>
          <p:cNvPr id="3" name="Underrubrik 2"/>
          <p:cNvSpPr>
            <a:spLocks noGrp="1"/>
          </p:cNvSpPr>
          <p:nvPr>
            <p:ph type="subTitle" idx="1"/>
          </p:nvPr>
        </p:nvSpPr>
        <p:spPr>
          <a:xfrm>
            <a:off x="882869" y="1588747"/>
            <a:ext cx="7521232" cy="4525450"/>
          </a:xfrm>
        </p:spPr>
        <p:txBody>
          <a:bodyPr>
            <a:normAutofit fontScale="32500" lnSpcReduction="20000"/>
          </a:bodyPr>
          <a:lstStyle/>
          <a:p>
            <a:pPr marL="342900" indent="-342900" algn="l">
              <a:lnSpc>
                <a:spcPct val="120000"/>
              </a:lnSpc>
              <a:buFont typeface="Arial" panose="020B0604020202020204" pitchFamily="34" charset="0"/>
              <a:buChar char="•"/>
            </a:pPr>
            <a:r>
              <a:rPr lang="sv-SE" sz="5500" dirty="0">
                <a:solidFill>
                  <a:srgbClr val="524844"/>
                </a:solidFill>
              </a:rPr>
              <a:t>Letterbox Club planerar, köper in och packar centralt paket med pedagogiskt och genomtänkt material till alla deltagande barn.</a:t>
            </a:r>
          </a:p>
          <a:p>
            <a:pPr marL="342900" indent="-342900" algn="l">
              <a:lnSpc>
                <a:spcPct val="120000"/>
              </a:lnSpc>
              <a:buFont typeface="Arial" panose="020B0604020202020204" pitchFamily="34" charset="0"/>
              <a:buChar char="•"/>
            </a:pPr>
            <a:r>
              <a:rPr lang="sv-SE" sz="5500" dirty="0">
                <a:solidFill>
                  <a:srgbClr val="524844"/>
                </a:solidFill>
              </a:rPr>
              <a:t>Kommun anmäler aktuella barn.</a:t>
            </a:r>
          </a:p>
          <a:p>
            <a:pPr marL="342900" indent="-342900" algn="l">
              <a:lnSpc>
                <a:spcPct val="120000"/>
              </a:lnSpc>
              <a:buFont typeface="Arial" panose="020B0604020202020204" pitchFamily="34" charset="0"/>
              <a:buChar char="•"/>
            </a:pPr>
            <a:r>
              <a:rPr lang="sv-SE" sz="5500" dirty="0"/>
              <a:t>Varje kommuns kontaktperson får en låda med de paket som beställts och ett mail med ett brev till barnen.</a:t>
            </a:r>
          </a:p>
          <a:p>
            <a:pPr marL="342900" indent="-342900" algn="l">
              <a:lnSpc>
                <a:spcPct val="120000"/>
              </a:lnSpc>
              <a:buFont typeface="Arial" panose="020B0604020202020204" pitchFamily="34" charset="0"/>
              <a:buChar char="•"/>
            </a:pPr>
            <a:r>
              <a:rPr lang="sv-SE" sz="5500" dirty="0"/>
              <a:t>Kontaktpersonen skriver barnets namn på brevet och lägger det i paketet, klistrar igen, skriver barnets namn och adress på paketet, frankerar och skickar paketet till barnet.</a:t>
            </a:r>
          </a:p>
          <a:p>
            <a:pPr marL="342900" indent="-342900" algn="l">
              <a:lnSpc>
                <a:spcPct val="120000"/>
              </a:lnSpc>
              <a:buFont typeface="Arial" panose="020B0604020202020204" pitchFamily="34" charset="0"/>
              <a:buChar char="•"/>
            </a:pPr>
            <a:r>
              <a:rPr lang="sv-SE" sz="5500" dirty="0"/>
              <a:t>Sex paket ska skickas till varje barn, samt ett paket och ett brev till föräldrarna.</a:t>
            </a:r>
          </a:p>
          <a:p>
            <a:pPr algn="l"/>
            <a:endParaRPr lang="sv-SE" dirty="0"/>
          </a:p>
          <a:p>
            <a:pPr algn="l"/>
            <a:r>
              <a:rPr lang="sv-SE" sz="5500" u="sng" dirty="0">
                <a:solidFill>
                  <a:schemeClr val="bg1"/>
                </a:solidFill>
              </a:rPr>
              <a:t>Att tänka på!</a:t>
            </a:r>
          </a:p>
          <a:p>
            <a:pPr marL="342900" indent="-342900" algn="l">
              <a:buFont typeface="Wingdings" panose="05000000000000000000" pitchFamily="2" charset="2"/>
              <a:buChar char="ü"/>
            </a:pPr>
            <a:r>
              <a:rPr lang="sv-SE" sz="5500" dirty="0">
                <a:solidFill>
                  <a:schemeClr val="bg1"/>
                </a:solidFill>
              </a:rPr>
              <a:t>Hålla ordning på barnens adresser</a:t>
            </a:r>
          </a:p>
          <a:p>
            <a:pPr marL="342900" indent="-342900" algn="l">
              <a:buFont typeface="Wingdings" panose="05000000000000000000" pitchFamily="2" charset="2"/>
              <a:buChar char="ü"/>
            </a:pPr>
            <a:r>
              <a:rPr lang="sv-SE" sz="5500" dirty="0">
                <a:solidFill>
                  <a:schemeClr val="bg1"/>
                </a:solidFill>
              </a:rPr>
              <a:t>Se till att det syns vem avsändaren är</a:t>
            </a:r>
          </a:p>
        </p:txBody>
      </p:sp>
      <p:pic>
        <p:nvPicPr>
          <p:cNvPr id="5" name="Bildobjekt 4"/>
          <p:cNvPicPr>
            <a:picLocks noChangeAspect="1"/>
          </p:cNvPicPr>
          <p:nvPr/>
        </p:nvPicPr>
        <p:blipFill>
          <a:blip r:embed="rId3"/>
          <a:stretch>
            <a:fillRect/>
          </a:stretch>
        </p:blipFill>
        <p:spPr>
          <a:xfrm>
            <a:off x="9799093" y="4961296"/>
            <a:ext cx="1846372" cy="1292460"/>
          </a:xfrm>
          <a:prstGeom prst="rect">
            <a:avLst/>
          </a:prstGeom>
        </p:spPr>
      </p:pic>
      <p:pic>
        <p:nvPicPr>
          <p:cNvPr id="7" name="Bildobjekt 6" descr="En bild som visar leksak, brandpost, ritning&#10;&#10;Automatiskt genererad beskrivning">
            <a:extLst>
              <a:ext uri="{FF2B5EF4-FFF2-40B4-BE49-F238E27FC236}">
                <a16:creationId xmlns:a16="http://schemas.microsoft.com/office/drawing/2014/main" id="{31746CCA-9691-4F74-A9AC-AE4521918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128">
            <a:off x="9716941" y="1610721"/>
            <a:ext cx="2725762" cy="3857297"/>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850DB4A5-61E6-47FE-8E3E-7707316C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42560">
            <a:off x="8005760" y="1311780"/>
            <a:ext cx="2725762" cy="3857297"/>
          </a:xfrm>
          <a:prstGeom prst="rect">
            <a:avLst/>
          </a:prstGeom>
        </p:spPr>
      </p:pic>
      <p:pic>
        <p:nvPicPr>
          <p:cNvPr id="11" name="Bildobjekt 10" descr="En bild som visar ritning, brandpost&#10;&#10;Automatiskt genererad beskrivning">
            <a:extLst>
              <a:ext uri="{FF2B5EF4-FFF2-40B4-BE49-F238E27FC236}">
                <a16:creationId xmlns:a16="http://schemas.microsoft.com/office/drawing/2014/main" id="{6113096F-500D-41BC-8799-0CF4C62BC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787">
            <a:off x="8829937" y="186857"/>
            <a:ext cx="2725762" cy="3857297"/>
          </a:xfrm>
          <a:prstGeom prst="rect">
            <a:avLst/>
          </a:prstGeom>
        </p:spPr>
      </p:pic>
    </p:spTree>
    <p:extLst>
      <p:ext uri="{BB962C8B-B14F-4D97-AF65-F5344CB8AC3E}">
        <p14:creationId xmlns:p14="http://schemas.microsoft.com/office/powerpoint/2010/main" val="913732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tshållare för bild 22">
            <a:extLst>
              <a:ext uri="{FF2B5EF4-FFF2-40B4-BE49-F238E27FC236}">
                <a16:creationId xmlns:a16="http://schemas.microsoft.com/office/drawing/2014/main" id="{C200ED68-F17B-48AA-9582-C3CE0384217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b="6530"/>
          <a:stretch/>
        </p:blipFill>
        <p:spPr>
          <a:xfrm rot="5400000">
            <a:off x="5565619" y="231924"/>
            <a:ext cx="6858000" cy="6394152"/>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ubrik 1"/>
          <p:cNvSpPr>
            <a:spLocks noGrp="1"/>
          </p:cNvSpPr>
          <p:nvPr>
            <p:ph type="ctrTitle"/>
          </p:nvPr>
        </p:nvSpPr>
        <p:spPr>
          <a:xfrm>
            <a:off x="804998" y="798445"/>
            <a:ext cx="4803636" cy="1311664"/>
          </a:xfrm>
        </p:spPr>
        <p:txBody>
          <a:bodyPr vert="horz" lIns="91440" tIns="45720" rIns="91440" bIns="45720" rtlCol="0" anchor="ctr">
            <a:normAutofit/>
          </a:bodyPr>
          <a:lstStyle/>
          <a:p>
            <a:pPr algn="l"/>
            <a:r>
              <a:rPr lang="en-US" sz="4400" dirty="0" err="1">
                <a:solidFill>
                  <a:srgbClr val="0074BD"/>
                </a:solidFill>
              </a:rPr>
              <a:t>Paketens</a:t>
            </a:r>
            <a:r>
              <a:rPr lang="en-US" sz="4400" dirty="0">
                <a:solidFill>
                  <a:srgbClr val="0074BD"/>
                </a:solidFill>
              </a:rPr>
              <a:t> </a:t>
            </a:r>
            <a:r>
              <a:rPr lang="en-US" sz="4400" dirty="0" err="1">
                <a:solidFill>
                  <a:srgbClr val="0074BD"/>
                </a:solidFill>
              </a:rPr>
              <a:t>innehåll</a:t>
            </a:r>
            <a:endParaRPr lang="en-US" sz="4400" dirty="0">
              <a:solidFill>
                <a:srgbClr val="0074BD"/>
              </a:solidFill>
            </a:endParaRPr>
          </a:p>
        </p:txBody>
      </p:sp>
      <p:sp>
        <p:nvSpPr>
          <p:cNvPr id="3" name="Underrubrik 2"/>
          <p:cNvSpPr>
            <a:spLocks noGrp="1"/>
          </p:cNvSpPr>
          <p:nvPr>
            <p:ph type="subTitle" idx="1"/>
          </p:nvPr>
        </p:nvSpPr>
        <p:spPr>
          <a:xfrm>
            <a:off x="696037" y="2089748"/>
            <a:ext cx="5101202" cy="4527619"/>
          </a:xfrm>
        </p:spPr>
        <p:txBody>
          <a:bodyPr vert="horz" lIns="91440" tIns="45720" rIns="91440" bIns="45720" rtlCol="0" anchor="ctr">
            <a:normAutofit/>
          </a:bodyPr>
          <a:lstStyle/>
          <a:p>
            <a:pPr marL="342900" indent="-228600" algn="l">
              <a:buFont typeface="Arial" panose="020B0604020202020204" pitchFamily="34" charset="0"/>
              <a:buChar char="•"/>
            </a:pPr>
            <a:r>
              <a:rPr lang="sv-SE" dirty="0">
                <a:solidFill>
                  <a:srgbClr val="000000"/>
                </a:solidFill>
              </a:rPr>
              <a:t>Färgmarkerade paket med anpassad nivå till barnet</a:t>
            </a:r>
          </a:p>
          <a:p>
            <a:pPr marL="342900" indent="-228600" algn="l">
              <a:buFont typeface="Arial" panose="020B0604020202020204" pitchFamily="34" charset="0"/>
              <a:buChar char="•"/>
            </a:pPr>
            <a:r>
              <a:rPr lang="sv-SE" dirty="0">
                <a:solidFill>
                  <a:srgbClr val="000000"/>
                </a:solidFill>
              </a:rPr>
              <a:t>Böcker - skönlitteratur och fakta</a:t>
            </a:r>
          </a:p>
          <a:p>
            <a:pPr marL="342900" lvl="0" indent="-228600" algn="l">
              <a:buFont typeface="Arial" panose="020B0604020202020204" pitchFamily="34" charset="0"/>
              <a:buChar char="•"/>
            </a:pPr>
            <a:r>
              <a:rPr lang="sv-SE" dirty="0">
                <a:solidFill>
                  <a:srgbClr val="000000"/>
                </a:solidFill>
              </a:rPr>
              <a:t>Spel – tränar olika områden i matematik</a:t>
            </a:r>
          </a:p>
          <a:p>
            <a:pPr marL="342900" lvl="0" indent="-228600" algn="l">
              <a:buFont typeface="Arial" panose="020B0604020202020204" pitchFamily="34" charset="0"/>
              <a:buChar char="•"/>
            </a:pPr>
            <a:r>
              <a:rPr lang="sv-SE" dirty="0">
                <a:solidFill>
                  <a:srgbClr val="000000"/>
                </a:solidFill>
              </a:rPr>
              <a:t>Skrivmaterial</a:t>
            </a:r>
          </a:p>
          <a:p>
            <a:pPr marL="342900" indent="-228600" algn="l">
              <a:buFont typeface="Arial" panose="020B0604020202020204" pitchFamily="34" charset="0"/>
              <a:buChar char="•"/>
            </a:pPr>
            <a:r>
              <a:rPr lang="sv-SE" dirty="0">
                <a:cs typeface="Arial" panose="020B0604020202020204" pitchFamily="34" charset="0"/>
              </a:rPr>
              <a:t>Författarbrev och bokmärken</a:t>
            </a:r>
            <a:endParaRPr lang="sv-SE" dirty="0"/>
          </a:p>
          <a:p>
            <a:pPr marL="114300" lvl="0" algn="l"/>
            <a:endParaRPr lang="sv-SE" dirty="0">
              <a:solidFill>
                <a:srgbClr val="000000"/>
              </a:solidFill>
            </a:endParaRPr>
          </a:p>
        </p:txBody>
      </p:sp>
    </p:spTree>
    <p:extLst>
      <p:ext uri="{BB962C8B-B14F-4D97-AF65-F5344CB8AC3E}">
        <p14:creationId xmlns:p14="http://schemas.microsoft.com/office/powerpoint/2010/main" val="1351659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3D3588-4926-416C-B407-30002891BE5D}"/>
              </a:ext>
            </a:extLst>
          </p:cNvPr>
          <p:cNvSpPr>
            <a:spLocks noGrp="1"/>
          </p:cNvSpPr>
          <p:nvPr>
            <p:ph type="title"/>
          </p:nvPr>
        </p:nvSpPr>
        <p:spPr>
          <a:xfrm>
            <a:off x="377191" y="483881"/>
            <a:ext cx="10515600" cy="1325563"/>
          </a:xfrm>
        </p:spPr>
        <p:txBody>
          <a:bodyPr/>
          <a:lstStyle/>
          <a:p>
            <a:r>
              <a:rPr lang="sv-SE" dirty="0">
                <a:solidFill>
                  <a:schemeClr val="accent1">
                    <a:lumMod val="75000"/>
                  </a:schemeClr>
                </a:solidFill>
              </a:rPr>
              <a:t>Paketinnehåll</a:t>
            </a:r>
            <a:endParaRPr lang="sv-SE" dirty="0"/>
          </a:p>
        </p:txBody>
      </p:sp>
      <p:graphicFrame>
        <p:nvGraphicFramePr>
          <p:cNvPr id="10" name="Tabell 9">
            <a:extLst>
              <a:ext uri="{FF2B5EF4-FFF2-40B4-BE49-F238E27FC236}">
                <a16:creationId xmlns:a16="http://schemas.microsoft.com/office/drawing/2014/main" id="{3EC63F90-D8B2-438C-8076-C7A4F115F7EB}"/>
              </a:ext>
            </a:extLst>
          </p:cNvPr>
          <p:cNvGraphicFramePr>
            <a:graphicFrameLocks noGrp="1"/>
          </p:cNvGraphicFramePr>
          <p:nvPr>
            <p:extLst>
              <p:ext uri="{D42A27DB-BD31-4B8C-83A1-F6EECF244321}">
                <p14:modId xmlns:p14="http://schemas.microsoft.com/office/powerpoint/2010/main" val="1205342187"/>
              </p:ext>
            </p:extLst>
          </p:nvPr>
        </p:nvGraphicFramePr>
        <p:xfrm>
          <a:off x="377191" y="2474613"/>
          <a:ext cx="11188036" cy="2768538"/>
        </p:xfrm>
        <a:graphic>
          <a:graphicData uri="http://schemas.openxmlformats.org/drawingml/2006/table">
            <a:tbl>
              <a:tblPr firstRow="1" bandRow="1">
                <a:tableStyleId>{5C22544A-7EE6-4342-B048-85BDC9FD1C3A}</a:tableStyleId>
              </a:tblPr>
              <a:tblGrid>
                <a:gridCol w="2262040">
                  <a:extLst>
                    <a:ext uri="{9D8B030D-6E8A-4147-A177-3AD203B41FA5}">
                      <a16:colId xmlns:a16="http://schemas.microsoft.com/office/drawing/2014/main" val="3737638234"/>
                    </a:ext>
                  </a:extLst>
                </a:gridCol>
                <a:gridCol w="2231499">
                  <a:extLst>
                    <a:ext uri="{9D8B030D-6E8A-4147-A177-3AD203B41FA5}">
                      <a16:colId xmlns:a16="http://schemas.microsoft.com/office/drawing/2014/main" val="1581279956"/>
                    </a:ext>
                  </a:extLst>
                </a:gridCol>
                <a:gridCol w="2231499">
                  <a:extLst>
                    <a:ext uri="{9D8B030D-6E8A-4147-A177-3AD203B41FA5}">
                      <a16:colId xmlns:a16="http://schemas.microsoft.com/office/drawing/2014/main" val="1362233857"/>
                    </a:ext>
                  </a:extLst>
                </a:gridCol>
                <a:gridCol w="2231499">
                  <a:extLst>
                    <a:ext uri="{9D8B030D-6E8A-4147-A177-3AD203B41FA5}">
                      <a16:colId xmlns:a16="http://schemas.microsoft.com/office/drawing/2014/main" val="3141429855"/>
                    </a:ext>
                  </a:extLst>
                </a:gridCol>
                <a:gridCol w="2231499">
                  <a:extLst>
                    <a:ext uri="{9D8B030D-6E8A-4147-A177-3AD203B41FA5}">
                      <a16:colId xmlns:a16="http://schemas.microsoft.com/office/drawing/2014/main" val="2475862376"/>
                    </a:ext>
                  </a:extLst>
                </a:gridCol>
              </a:tblGrid>
              <a:tr h="467223">
                <a:tc>
                  <a:txBody>
                    <a:bodyPr/>
                    <a:lstStyle/>
                    <a:p>
                      <a:r>
                        <a:rPr lang="sv-SE" dirty="0"/>
                        <a:t>Faktabok</a:t>
                      </a:r>
                    </a:p>
                  </a:txBody>
                  <a:tcPr anchor="ctr">
                    <a:solidFill>
                      <a:schemeClr val="tx2"/>
                    </a:solidFill>
                  </a:tcPr>
                </a:tc>
                <a:tc>
                  <a:txBody>
                    <a:bodyPr/>
                    <a:lstStyle/>
                    <a:p>
                      <a:r>
                        <a:rPr lang="sv-SE" dirty="0"/>
                        <a:t>Skönlitterär bok</a:t>
                      </a:r>
                    </a:p>
                  </a:txBody>
                  <a:tcPr anchor="ctr">
                    <a:solidFill>
                      <a:schemeClr val="tx2"/>
                    </a:solidFill>
                  </a:tcPr>
                </a:tc>
                <a:tc>
                  <a:txBody>
                    <a:bodyPr/>
                    <a:lstStyle/>
                    <a:p>
                      <a:r>
                        <a:rPr lang="sv-SE" dirty="0"/>
                        <a:t>Spel 1</a:t>
                      </a:r>
                    </a:p>
                  </a:txBody>
                  <a:tcPr anchor="ctr">
                    <a:solidFill>
                      <a:schemeClr val="tx2"/>
                    </a:solidFill>
                  </a:tcPr>
                </a:tc>
                <a:tc>
                  <a:txBody>
                    <a:bodyPr/>
                    <a:lstStyle/>
                    <a:p>
                      <a:r>
                        <a:rPr lang="sv-SE" dirty="0"/>
                        <a:t>Spel 2</a:t>
                      </a:r>
                    </a:p>
                  </a:txBody>
                  <a:tcPr anchor="ctr">
                    <a:solidFill>
                      <a:schemeClr val="tx2"/>
                    </a:solidFill>
                  </a:tcPr>
                </a:tc>
                <a:tc>
                  <a:txBody>
                    <a:bodyPr/>
                    <a:lstStyle/>
                    <a:p>
                      <a:r>
                        <a:rPr lang="sv-SE" dirty="0"/>
                        <a:t>Skrivmaterial</a:t>
                      </a:r>
                    </a:p>
                  </a:txBody>
                  <a:tcPr anchor="ctr">
                    <a:solidFill>
                      <a:schemeClr val="tx2"/>
                    </a:solidFill>
                  </a:tcPr>
                </a:tc>
                <a:extLst>
                  <a:ext uri="{0D108BD9-81ED-4DB2-BD59-A6C34878D82A}">
                    <a16:rowId xmlns:a16="http://schemas.microsoft.com/office/drawing/2014/main" val="3207815739"/>
                  </a:ext>
                </a:extLst>
              </a:tr>
              <a:tr h="767105">
                <a:tc>
                  <a:txBody>
                    <a:bodyPr/>
                    <a:lstStyle/>
                    <a:p>
                      <a:pPr>
                        <a:lnSpc>
                          <a:spcPct val="150000"/>
                        </a:lnSpc>
                        <a:spcAft>
                          <a:spcPts val="0"/>
                        </a:spcAft>
                      </a:pPr>
                      <a:r>
                        <a:rPr lang="sv-SE" sz="1600" b="0" u="none" dirty="0">
                          <a:solidFill>
                            <a:schemeClr val="bg1"/>
                          </a:solidFill>
                          <a:effectLst/>
                          <a:latin typeface="+mn-lt"/>
                        </a:rPr>
                        <a:t>Dino 123</a:t>
                      </a:r>
                    </a:p>
                    <a:p>
                      <a:pPr>
                        <a:lnSpc>
                          <a:spcPct val="150000"/>
                        </a:lnSpc>
                        <a:spcAft>
                          <a:spcPts val="0"/>
                        </a:spcAft>
                      </a:pPr>
                      <a:r>
                        <a:rPr lang="sv-SE" sz="1600" b="0" u="none" dirty="0">
                          <a:solidFill>
                            <a:schemeClr val="bg1"/>
                          </a:solidFill>
                          <a:effectLst/>
                          <a:latin typeface="+mn-lt"/>
                        </a:rPr>
                        <a:t> </a:t>
                      </a:r>
                      <a:endParaRPr lang="sv-SE" sz="1600" b="0" u="none"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9900"/>
                    </a:solidFill>
                  </a:tcPr>
                </a:tc>
                <a:tc>
                  <a:txBody>
                    <a:bodyPr/>
                    <a:lstStyle/>
                    <a:p>
                      <a:pPr>
                        <a:lnSpc>
                          <a:spcPct val="150000"/>
                        </a:lnSpc>
                        <a:spcAft>
                          <a:spcPts val="0"/>
                        </a:spcAft>
                      </a:pPr>
                      <a:r>
                        <a:rPr lang="sv-SE" sz="1600" b="0" u="none" dirty="0">
                          <a:solidFill>
                            <a:schemeClr val="bg1"/>
                          </a:solidFill>
                          <a:effectLst/>
                          <a:latin typeface="+mn-lt"/>
                        </a:rPr>
                        <a:t>Ensamma i stan</a:t>
                      </a:r>
                      <a:endParaRPr lang="sv-SE" sz="1600" b="0" u="none"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9900"/>
                    </a:solidFill>
                  </a:tcPr>
                </a:tc>
                <a:tc>
                  <a:txBody>
                    <a:bodyPr/>
                    <a:lstStyle/>
                    <a:p>
                      <a:pPr>
                        <a:lnSpc>
                          <a:spcPct val="150000"/>
                        </a:lnSpc>
                        <a:spcAft>
                          <a:spcPts val="0"/>
                        </a:spcAft>
                      </a:pPr>
                      <a:r>
                        <a:rPr lang="sv-SE" sz="1600" b="0" dirty="0">
                          <a:solidFill>
                            <a:schemeClr val="bg1"/>
                          </a:solidFill>
                          <a:effectLst/>
                          <a:latin typeface="+mn-lt"/>
                        </a:rPr>
                        <a:t>Kompisspel 10</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9900"/>
                    </a:solidFill>
                  </a:tcPr>
                </a:tc>
                <a:tc>
                  <a:txBody>
                    <a:bodyPr/>
                    <a:lstStyle/>
                    <a:p>
                      <a:pPr>
                        <a:lnSpc>
                          <a:spcPct val="150000"/>
                        </a:lnSpc>
                        <a:spcAft>
                          <a:spcPts val="0"/>
                        </a:spcAft>
                      </a:pPr>
                      <a:r>
                        <a:rPr lang="sv-SE" sz="1600" b="0" dirty="0">
                          <a:solidFill>
                            <a:schemeClr val="bg1"/>
                          </a:solidFill>
                          <a:effectLst/>
                          <a:latin typeface="+mn-lt"/>
                        </a:rPr>
                        <a:t>Tian</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9900"/>
                    </a:solidFill>
                  </a:tcPr>
                </a:tc>
                <a:tc>
                  <a:txBody>
                    <a:bodyPr/>
                    <a:lstStyle/>
                    <a:p>
                      <a:pPr>
                        <a:lnSpc>
                          <a:spcPct val="150000"/>
                        </a:lnSpc>
                        <a:spcAft>
                          <a:spcPts val="0"/>
                        </a:spcAft>
                      </a:pPr>
                      <a:r>
                        <a:rPr lang="sv-SE" sz="1600" b="0" dirty="0">
                          <a:solidFill>
                            <a:schemeClr val="bg1"/>
                          </a:solidFill>
                          <a:effectLst/>
                          <a:latin typeface="+mn-lt"/>
                        </a:rPr>
                        <a:t>Exlibris </a:t>
                      </a:r>
                    </a:p>
                    <a:p>
                      <a:pPr>
                        <a:lnSpc>
                          <a:spcPct val="150000"/>
                        </a:lnSpc>
                        <a:spcAft>
                          <a:spcPts val="0"/>
                        </a:spcAft>
                      </a:pPr>
                      <a:r>
                        <a:rPr lang="sv-SE" sz="1600" b="0" dirty="0">
                          <a:solidFill>
                            <a:schemeClr val="bg1"/>
                          </a:solidFill>
                          <a:effectLst/>
                          <a:latin typeface="+mn-lt"/>
                        </a:rPr>
                        <a:t>Frisbee</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9900"/>
                    </a:solidFill>
                  </a:tcPr>
                </a:tc>
                <a:extLst>
                  <a:ext uri="{0D108BD9-81ED-4DB2-BD59-A6C34878D82A}">
                    <a16:rowId xmlns:a16="http://schemas.microsoft.com/office/drawing/2014/main" val="1788886744"/>
                  </a:ext>
                </a:extLst>
              </a:tr>
              <a:tr h="767105">
                <a:tc>
                  <a:txBody>
                    <a:bodyPr/>
                    <a:lstStyle/>
                    <a:p>
                      <a:pPr>
                        <a:lnSpc>
                          <a:spcPct val="150000"/>
                        </a:lnSpc>
                        <a:spcAft>
                          <a:spcPts val="0"/>
                        </a:spcAft>
                      </a:pPr>
                      <a:r>
                        <a:rPr lang="sv-SE" sz="1600" b="0" u="none" dirty="0">
                          <a:solidFill>
                            <a:schemeClr val="bg1"/>
                          </a:solidFill>
                          <a:effectLst/>
                        </a:rPr>
                        <a:t>Alex bästa tips och trix</a:t>
                      </a:r>
                      <a:endParaRPr lang="sv-SE" sz="1600" b="0" u="none" dirty="0">
                        <a:solidFill>
                          <a:schemeClr val="bg1"/>
                        </a:solidFill>
                        <a:effectLst/>
                        <a:latin typeface="+mn-lt"/>
                        <a:ea typeface="Calibri" panose="020F0502020204030204" pitchFamily="34" charset="0"/>
                        <a:cs typeface="Times New Roman" panose="02020603050405020304" pitchFamily="18" charset="0"/>
                      </a:endParaRPr>
                    </a:p>
                  </a:txBody>
                  <a:tcPr marL="61612" marR="61612" marT="0" marB="0">
                    <a:solidFill>
                      <a:schemeClr val="accent1"/>
                    </a:solidFill>
                  </a:tcPr>
                </a:tc>
                <a:tc>
                  <a:txBody>
                    <a:bodyPr/>
                    <a:lstStyle/>
                    <a:p>
                      <a:pPr>
                        <a:lnSpc>
                          <a:spcPct val="150000"/>
                        </a:lnSpc>
                        <a:spcAft>
                          <a:spcPts val="0"/>
                        </a:spcAft>
                      </a:pPr>
                      <a:r>
                        <a:rPr lang="sv-SE" sz="1600" b="0" u="none" dirty="0">
                          <a:solidFill>
                            <a:schemeClr val="bg1"/>
                          </a:solidFill>
                          <a:effectLst/>
                        </a:rPr>
                        <a:t>Bellman på skattjakt</a:t>
                      </a:r>
                      <a:endParaRPr lang="sv-SE" sz="1600" b="0" u="none" dirty="0">
                        <a:solidFill>
                          <a:schemeClr val="bg1"/>
                        </a:solidFill>
                        <a:effectLst/>
                        <a:latin typeface="+mn-lt"/>
                        <a:ea typeface="Calibri" panose="020F0502020204030204" pitchFamily="34" charset="0"/>
                        <a:cs typeface="Times New Roman" panose="02020603050405020304" pitchFamily="18" charset="0"/>
                      </a:endParaRPr>
                    </a:p>
                  </a:txBody>
                  <a:tcPr marL="61612" marR="61612" marT="0" marB="0">
                    <a:solidFill>
                      <a:schemeClr val="accent1"/>
                    </a:solidFill>
                  </a:tcPr>
                </a:tc>
                <a:tc>
                  <a:txBody>
                    <a:bodyPr/>
                    <a:lstStyle/>
                    <a:p>
                      <a:pPr>
                        <a:lnSpc>
                          <a:spcPct val="150000"/>
                        </a:lnSpc>
                        <a:spcAft>
                          <a:spcPts val="0"/>
                        </a:spcAft>
                      </a:pPr>
                      <a:r>
                        <a:rPr lang="sv-SE" sz="1600" b="0" dirty="0">
                          <a:solidFill>
                            <a:schemeClr val="bg1"/>
                          </a:solidFill>
                          <a:effectLst/>
                        </a:rPr>
                        <a:t>Fyrtionio</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1612" marR="61612" marT="0" marB="0">
                    <a:solidFill>
                      <a:schemeClr val="accent1"/>
                    </a:solidFill>
                  </a:tcPr>
                </a:tc>
                <a:tc>
                  <a:txBody>
                    <a:bodyPr/>
                    <a:lstStyle/>
                    <a:p>
                      <a:pPr>
                        <a:lnSpc>
                          <a:spcPct val="150000"/>
                        </a:lnSpc>
                        <a:spcAft>
                          <a:spcPts val="0"/>
                        </a:spcAft>
                      </a:pPr>
                      <a:r>
                        <a:rPr lang="sv-SE" sz="1600" b="0" dirty="0">
                          <a:solidFill>
                            <a:schemeClr val="bg1"/>
                          </a:solidFill>
                          <a:effectLst/>
                        </a:rPr>
                        <a:t>Först till 21</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1612" marR="61612" marT="0" marB="0">
                    <a:solidFill>
                      <a:schemeClr val="accent1"/>
                    </a:solidFill>
                  </a:tcPr>
                </a:tc>
                <a:tc>
                  <a:txBody>
                    <a:bodyPr/>
                    <a:lstStyle/>
                    <a:p>
                      <a:pPr>
                        <a:lnSpc>
                          <a:spcPct val="150000"/>
                        </a:lnSpc>
                        <a:spcAft>
                          <a:spcPts val="0"/>
                        </a:spcAft>
                      </a:pPr>
                      <a:r>
                        <a:rPr lang="sv-SE" sz="1600" b="0" dirty="0">
                          <a:solidFill>
                            <a:schemeClr val="bg1"/>
                          </a:solidFill>
                          <a:effectLst/>
                        </a:rPr>
                        <a:t>Miniräknare</a:t>
                      </a:r>
                    </a:p>
                    <a:p>
                      <a:pPr>
                        <a:lnSpc>
                          <a:spcPct val="150000"/>
                        </a:lnSpc>
                        <a:spcAft>
                          <a:spcPts val="0"/>
                        </a:spcAft>
                      </a:pPr>
                      <a:r>
                        <a:rPr lang="sv-SE" sz="1600" b="0" dirty="0">
                          <a:solidFill>
                            <a:schemeClr val="bg1"/>
                          </a:solidFill>
                          <a:effectLst/>
                        </a:rPr>
                        <a:t>Sax</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1612" marR="61612" marT="0" marB="0">
                    <a:solidFill>
                      <a:schemeClr val="accent1"/>
                    </a:solidFill>
                  </a:tcPr>
                </a:tc>
                <a:extLst>
                  <a:ext uri="{0D108BD9-81ED-4DB2-BD59-A6C34878D82A}">
                    <a16:rowId xmlns:a16="http://schemas.microsoft.com/office/drawing/2014/main" val="2534865898"/>
                  </a:ext>
                </a:extLst>
              </a:tr>
              <a:tr h="767105">
                <a:tc>
                  <a:txBody>
                    <a:bodyPr/>
                    <a:lstStyle/>
                    <a:p>
                      <a:pPr>
                        <a:lnSpc>
                          <a:spcPct val="150000"/>
                        </a:lnSpc>
                        <a:spcAft>
                          <a:spcPts val="0"/>
                        </a:spcAft>
                      </a:pPr>
                      <a:r>
                        <a:rPr lang="sv-SE" sz="1600" b="0" u="none" dirty="0">
                          <a:solidFill>
                            <a:schemeClr val="bg1"/>
                          </a:solidFill>
                          <a:effectLst/>
                          <a:latin typeface="+mn-lt"/>
                        </a:rPr>
                        <a:t>På skärmen</a:t>
                      </a:r>
                      <a:endParaRPr lang="sv-SE" sz="1600" b="0" u="none"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0000"/>
                    </a:solidFill>
                  </a:tcPr>
                </a:tc>
                <a:tc>
                  <a:txBody>
                    <a:bodyPr/>
                    <a:lstStyle/>
                    <a:p>
                      <a:pPr>
                        <a:lnSpc>
                          <a:spcPct val="150000"/>
                        </a:lnSpc>
                        <a:spcAft>
                          <a:spcPts val="0"/>
                        </a:spcAft>
                      </a:pPr>
                      <a:r>
                        <a:rPr lang="sv-SE" sz="1600" b="0" dirty="0">
                          <a:solidFill>
                            <a:schemeClr val="bg1"/>
                          </a:solidFill>
                          <a:effectLst/>
                          <a:latin typeface="+mn-lt"/>
                        </a:rPr>
                        <a:t>Glasbarnen</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0000"/>
                    </a:solidFill>
                  </a:tcPr>
                </a:tc>
                <a:tc>
                  <a:txBody>
                    <a:bodyPr/>
                    <a:lstStyle/>
                    <a:p>
                      <a:pPr>
                        <a:lnSpc>
                          <a:spcPct val="150000"/>
                        </a:lnSpc>
                        <a:spcAft>
                          <a:spcPts val="0"/>
                        </a:spcAft>
                      </a:pPr>
                      <a:r>
                        <a:rPr lang="sv-SE" sz="1600" b="0" dirty="0">
                          <a:solidFill>
                            <a:schemeClr val="bg1"/>
                          </a:solidFill>
                          <a:effectLst/>
                          <a:latin typeface="+mn-lt"/>
                        </a:rPr>
                        <a:t>Formel 1</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0000"/>
                    </a:solidFill>
                  </a:tcPr>
                </a:tc>
                <a:tc>
                  <a:txBody>
                    <a:bodyPr/>
                    <a:lstStyle/>
                    <a:p>
                      <a:pPr>
                        <a:lnSpc>
                          <a:spcPct val="150000"/>
                        </a:lnSpc>
                        <a:spcAft>
                          <a:spcPts val="0"/>
                        </a:spcAft>
                      </a:pPr>
                      <a:r>
                        <a:rPr lang="sv-SE" sz="1600" b="0" dirty="0">
                          <a:solidFill>
                            <a:schemeClr val="bg1"/>
                          </a:solidFill>
                          <a:effectLst/>
                          <a:latin typeface="+mn-lt"/>
                        </a:rPr>
                        <a:t>Tårtan</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0000"/>
                    </a:solidFill>
                  </a:tcPr>
                </a:tc>
                <a:tc>
                  <a:txBody>
                    <a:bodyPr/>
                    <a:lstStyle/>
                    <a:p>
                      <a:pPr>
                        <a:lnSpc>
                          <a:spcPct val="150000"/>
                        </a:lnSpc>
                        <a:spcAft>
                          <a:spcPts val="0"/>
                        </a:spcAft>
                      </a:pPr>
                      <a:r>
                        <a:rPr lang="sv-SE" sz="1600" b="0" dirty="0" err="1">
                          <a:solidFill>
                            <a:schemeClr val="bg1"/>
                          </a:solidFill>
                          <a:effectLst/>
                          <a:latin typeface="+mn-lt"/>
                        </a:rPr>
                        <a:t>Sticky</a:t>
                      </a:r>
                      <a:r>
                        <a:rPr lang="sv-SE" sz="1600" b="0" dirty="0">
                          <a:solidFill>
                            <a:schemeClr val="bg1"/>
                          </a:solidFill>
                          <a:effectLst/>
                          <a:latin typeface="+mn-lt"/>
                        </a:rPr>
                        <a:t> Notes Överstrykningspenna</a:t>
                      </a:r>
                      <a:endParaRPr lang="sv-SE" sz="1600" b="0" dirty="0">
                        <a:solidFill>
                          <a:schemeClr val="bg1"/>
                        </a:solidFill>
                        <a:effectLst/>
                        <a:latin typeface="+mn-lt"/>
                        <a:ea typeface="Calibri" panose="020F0502020204030204" pitchFamily="34" charset="0"/>
                        <a:cs typeface="Times New Roman" panose="02020603050405020304" pitchFamily="18" charset="0"/>
                      </a:endParaRPr>
                    </a:p>
                  </a:txBody>
                  <a:tcPr marL="63982" marR="63982" marT="0" marB="0">
                    <a:solidFill>
                      <a:srgbClr val="FF0000"/>
                    </a:solidFill>
                  </a:tcPr>
                </a:tc>
                <a:extLst>
                  <a:ext uri="{0D108BD9-81ED-4DB2-BD59-A6C34878D82A}">
                    <a16:rowId xmlns:a16="http://schemas.microsoft.com/office/drawing/2014/main" val="1553778033"/>
                  </a:ext>
                </a:extLst>
              </a:tr>
            </a:tbl>
          </a:graphicData>
        </a:graphic>
      </p:graphicFrame>
    </p:spTree>
    <p:extLst>
      <p:ext uri="{BB962C8B-B14F-4D97-AF65-F5344CB8AC3E}">
        <p14:creationId xmlns:p14="http://schemas.microsoft.com/office/powerpoint/2010/main" val="373364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249" y="3950999"/>
            <a:ext cx="1658938" cy="2486025"/>
          </a:xfr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49" y="947449"/>
            <a:ext cx="1933575" cy="2921000"/>
          </a:xfrm>
          <a:prstGeom prst="rect">
            <a:avLst/>
          </a:prstGeom>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4362" y="947449"/>
            <a:ext cx="2306638" cy="2921000"/>
          </a:xfrm>
          <a:prstGeom prst="rect">
            <a:avLst/>
          </a:prstGeom>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299" y="947449"/>
            <a:ext cx="1941513" cy="2921000"/>
          </a:xfrm>
          <a:prstGeom prst="rect">
            <a:avLst/>
          </a:prstGeom>
        </p:spPr>
      </p:pic>
      <p:pic>
        <p:nvPicPr>
          <p:cNvPr id="9" name="Bildobjekt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1787" y="947449"/>
            <a:ext cx="1985963" cy="2921000"/>
          </a:xfrm>
          <a:prstGeom prst="rect">
            <a:avLst/>
          </a:prstGeom>
        </p:spPr>
      </p:pic>
      <p:pic>
        <p:nvPicPr>
          <p:cNvPr id="10" name="Bildobjekt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3549" y="947449"/>
            <a:ext cx="1981200" cy="2921000"/>
          </a:xfrm>
          <a:prstGeom prst="rect">
            <a:avLst/>
          </a:prstGeom>
        </p:spPr>
      </p:pic>
      <p:pic>
        <p:nvPicPr>
          <p:cNvPr id="11" name="Bildobjekt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4686" y="3950998"/>
            <a:ext cx="3040063" cy="2486025"/>
          </a:xfrm>
          <a:prstGeom prst="rect">
            <a:avLst/>
          </a:prstGeom>
        </p:spPr>
      </p:pic>
      <p:pic>
        <p:nvPicPr>
          <p:cNvPr id="12" name="Bildobjekt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8737" y="3950999"/>
            <a:ext cx="1814513" cy="2486025"/>
          </a:xfrm>
          <a:prstGeom prst="rect">
            <a:avLst/>
          </a:prstGeom>
        </p:spPr>
      </p:pic>
      <p:pic>
        <p:nvPicPr>
          <p:cNvPr id="13" name="Bildobjekt 12"/>
          <p:cNvPicPr>
            <a:picLocks noChangeAspect="1"/>
          </p:cNvPicPr>
          <p:nvPr/>
        </p:nvPicPr>
        <p:blipFill>
          <a:blip r:embed="rId11"/>
          <a:stretch>
            <a:fillRect/>
          </a:stretch>
        </p:blipFill>
        <p:spPr>
          <a:xfrm>
            <a:off x="4539454" y="3950998"/>
            <a:ext cx="3716338" cy="2486025"/>
          </a:xfrm>
          <a:prstGeom prst="rect">
            <a:avLst/>
          </a:prstGeom>
        </p:spPr>
      </p:pic>
      <p:sp>
        <p:nvSpPr>
          <p:cNvPr id="2" name="textruta 1">
            <a:extLst>
              <a:ext uri="{FF2B5EF4-FFF2-40B4-BE49-F238E27FC236}">
                <a16:creationId xmlns:a16="http://schemas.microsoft.com/office/drawing/2014/main" id="{9E894D82-FF35-4B33-83A5-53CF5CEBCF0F}"/>
              </a:ext>
            </a:extLst>
          </p:cNvPr>
          <p:cNvSpPr txBox="1"/>
          <p:nvPr/>
        </p:nvSpPr>
        <p:spPr>
          <a:xfrm>
            <a:off x="857251" y="239563"/>
            <a:ext cx="6477001" cy="707886"/>
          </a:xfrm>
          <a:prstGeom prst="rect">
            <a:avLst/>
          </a:prstGeom>
          <a:noFill/>
        </p:spPr>
        <p:txBody>
          <a:bodyPr wrap="square" rtlCol="0">
            <a:spAutoFit/>
          </a:bodyPr>
          <a:lstStyle/>
          <a:p>
            <a:r>
              <a:rPr lang="sv-SE" sz="4000" dirty="0">
                <a:latin typeface="+mj-lt"/>
              </a:rPr>
              <a:t>Val av böcker</a:t>
            </a:r>
          </a:p>
        </p:txBody>
      </p:sp>
    </p:spTree>
    <p:extLst>
      <p:ext uri="{BB962C8B-B14F-4D97-AF65-F5344CB8AC3E}">
        <p14:creationId xmlns:p14="http://schemas.microsoft.com/office/powerpoint/2010/main" val="197830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objekt 12"/>
          <p:cNvPicPr>
            <a:picLocks noChangeAspect="1"/>
          </p:cNvPicPr>
          <p:nvPr/>
        </p:nvPicPr>
        <p:blipFill>
          <a:blip r:embed="rId3"/>
          <a:stretch>
            <a:fillRect/>
          </a:stretch>
        </p:blipFill>
        <p:spPr>
          <a:xfrm>
            <a:off x="5449888" y="4952134"/>
            <a:ext cx="2486025" cy="1554163"/>
          </a:xfrm>
          <a:prstGeom prst="rect">
            <a:avLst/>
          </a:prstGeom>
        </p:spPr>
      </p:pic>
      <p:pic>
        <p:nvPicPr>
          <p:cNvPr id="14" name="Platshållare för innehåll 13" descr="En bild som visar skärmbild&#10;&#10;Automatiskt genererad beskrivning">
            <a:extLst>
              <a:ext uri="{FF2B5EF4-FFF2-40B4-BE49-F238E27FC236}">
                <a16:creationId xmlns:a16="http://schemas.microsoft.com/office/drawing/2014/main" id="{80771A21-CAB4-4B52-9D26-8D103BA74A9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20050" y="1016722"/>
            <a:ext cx="3479800" cy="5487988"/>
          </a:xfrm>
        </p:spPr>
      </p:pic>
      <p:pic>
        <p:nvPicPr>
          <p:cNvPr id="16" name="Bildobjekt 15" descr="En bild som visar skärmbild&#10;&#10;Automatiskt genererad beskrivning">
            <a:extLst>
              <a:ext uri="{FF2B5EF4-FFF2-40B4-BE49-F238E27FC236}">
                <a16:creationId xmlns:a16="http://schemas.microsoft.com/office/drawing/2014/main" id="{7912ACC0-DBD7-4997-9439-63AFE0C45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888" y="1016722"/>
            <a:ext cx="2486025" cy="3852863"/>
          </a:xfrm>
          <a:prstGeom prst="rect">
            <a:avLst/>
          </a:prstGeom>
        </p:spPr>
      </p:pic>
      <p:pic>
        <p:nvPicPr>
          <p:cNvPr id="18" name="Bildobjekt 17">
            <a:extLst>
              <a:ext uri="{FF2B5EF4-FFF2-40B4-BE49-F238E27FC236}">
                <a16:creationId xmlns:a16="http://schemas.microsoft.com/office/drawing/2014/main" id="{03DDF12B-D5E0-4978-8E0C-B5E3B8C3C4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38" y="1016722"/>
            <a:ext cx="2687638" cy="1692275"/>
          </a:xfrm>
          <a:prstGeom prst="rect">
            <a:avLst/>
          </a:prstGeom>
        </p:spPr>
      </p:pic>
      <p:pic>
        <p:nvPicPr>
          <p:cNvPr id="20" name="Bildobjekt 19">
            <a:extLst>
              <a:ext uri="{FF2B5EF4-FFF2-40B4-BE49-F238E27FC236}">
                <a16:creationId xmlns:a16="http://schemas.microsoft.com/office/drawing/2014/main" id="{3B0021B2-7ADB-44B0-8CE4-D7ABA225F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738" y="2791547"/>
            <a:ext cx="2687638" cy="1676400"/>
          </a:xfrm>
          <a:prstGeom prst="rect">
            <a:avLst/>
          </a:prstGeom>
        </p:spPr>
      </p:pic>
      <p:pic>
        <p:nvPicPr>
          <p:cNvPr id="22" name="Bildobjekt 21" descr="En bild som visar klocka&#10;&#10;Automatiskt genererad beskrivning">
            <a:extLst>
              <a:ext uri="{FF2B5EF4-FFF2-40B4-BE49-F238E27FC236}">
                <a16:creationId xmlns:a16="http://schemas.microsoft.com/office/drawing/2014/main" id="{62CADEA6-64B0-4071-B114-50F0A7DC9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925" y="3597997"/>
            <a:ext cx="1905000" cy="2908300"/>
          </a:xfrm>
          <a:prstGeom prst="rect">
            <a:avLst/>
          </a:prstGeom>
        </p:spPr>
      </p:pic>
      <p:pic>
        <p:nvPicPr>
          <p:cNvPr id="24" name="Bildobjekt 23">
            <a:extLst>
              <a:ext uri="{FF2B5EF4-FFF2-40B4-BE49-F238E27FC236}">
                <a16:creationId xmlns:a16="http://schemas.microsoft.com/office/drawing/2014/main" id="{7BC8B11F-438A-439E-A82B-749F6C747A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3925" y="2305772"/>
            <a:ext cx="1905000" cy="1209675"/>
          </a:xfrm>
          <a:prstGeom prst="rect">
            <a:avLst/>
          </a:prstGeom>
        </p:spPr>
      </p:pic>
      <p:pic>
        <p:nvPicPr>
          <p:cNvPr id="26" name="Bildobjekt 25">
            <a:extLst>
              <a:ext uri="{FF2B5EF4-FFF2-40B4-BE49-F238E27FC236}">
                <a16:creationId xmlns:a16="http://schemas.microsoft.com/office/drawing/2014/main" id="{CBC128A5-F846-47B8-9781-65FA3F12B4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3925" y="1016722"/>
            <a:ext cx="1905000" cy="1206500"/>
          </a:xfrm>
          <a:prstGeom prst="rect">
            <a:avLst/>
          </a:prstGeom>
        </p:spPr>
      </p:pic>
      <p:pic>
        <p:nvPicPr>
          <p:cNvPr id="28" name="Bildobjekt 27" descr="En bild som visar inomhus, bord, dator, vatten&#10;&#10;Automatiskt genererad beskrivning">
            <a:extLst>
              <a:ext uri="{FF2B5EF4-FFF2-40B4-BE49-F238E27FC236}">
                <a16:creationId xmlns:a16="http://schemas.microsoft.com/office/drawing/2014/main" id="{A5AB2CBF-E0D1-4307-BE8E-1BF2EF19B7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738" y="4550497"/>
            <a:ext cx="2687638" cy="1955800"/>
          </a:xfrm>
          <a:prstGeom prst="rect">
            <a:avLst/>
          </a:prstGeom>
        </p:spPr>
      </p:pic>
      <p:sp>
        <p:nvSpPr>
          <p:cNvPr id="34" name="textruta 33">
            <a:extLst>
              <a:ext uri="{FF2B5EF4-FFF2-40B4-BE49-F238E27FC236}">
                <a16:creationId xmlns:a16="http://schemas.microsoft.com/office/drawing/2014/main" id="{9234CF98-C8C7-428C-818B-71BC54416AF9}"/>
              </a:ext>
            </a:extLst>
          </p:cNvPr>
          <p:cNvSpPr txBox="1"/>
          <p:nvPr/>
        </p:nvSpPr>
        <p:spPr>
          <a:xfrm>
            <a:off x="692150" y="308836"/>
            <a:ext cx="6640512" cy="707886"/>
          </a:xfrm>
          <a:prstGeom prst="rect">
            <a:avLst/>
          </a:prstGeom>
          <a:noFill/>
        </p:spPr>
        <p:txBody>
          <a:bodyPr wrap="square" rtlCol="0">
            <a:spAutoFit/>
          </a:bodyPr>
          <a:lstStyle/>
          <a:p>
            <a:r>
              <a:rPr lang="sv-SE" sz="4000" dirty="0">
                <a:latin typeface="+mj-lt"/>
              </a:rPr>
              <a:t>Val av spel</a:t>
            </a:r>
          </a:p>
        </p:txBody>
      </p:sp>
    </p:spTree>
    <p:extLst>
      <p:ext uri="{BB962C8B-B14F-4D97-AF65-F5344CB8AC3E}">
        <p14:creationId xmlns:p14="http://schemas.microsoft.com/office/powerpoint/2010/main" val="2933172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p:cNvPicPr>
            <a:picLocks noChangeAspect="1"/>
          </p:cNvPicPr>
          <p:nvPr/>
        </p:nvPicPr>
        <p:blipFill rotWithShape="1">
          <a:blip r:embed="rId3">
            <a:alphaModFix amt="50000"/>
          </a:blip>
          <a:srcRect r="4890" b="1"/>
          <a:stretch/>
        </p:blipFill>
        <p:spPr>
          <a:xfrm>
            <a:off x="20" y="1"/>
            <a:ext cx="12191980" cy="6857999"/>
          </a:xfrm>
          <a:prstGeom prst="rect">
            <a:avLst/>
          </a:prstGeom>
        </p:spPr>
      </p:pic>
      <p:sp>
        <p:nvSpPr>
          <p:cNvPr id="2" name="Rubrik 1"/>
          <p:cNvSpPr>
            <a:spLocks noGrp="1"/>
          </p:cNvSpPr>
          <p:nvPr>
            <p:ph type="ctrTitle"/>
          </p:nvPr>
        </p:nvSpPr>
        <p:spPr>
          <a:xfrm>
            <a:off x="1524000" y="1122362"/>
            <a:ext cx="9144000" cy="2900518"/>
          </a:xfrm>
        </p:spPr>
        <p:txBody>
          <a:bodyPr>
            <a:normAutofit/>
          </a:bodyPr>
          <a:lstStyle/>
          <a:p>
            <a:r>
              <a:rPr lang="sv-SE">
                <a:solidFill>
                  <a:srgbClr val="FFFFFF"/>
                </a:solidFill>
              </a:rPr>
              <a:t>Tillsammans med hemmet</a:t>
            </a:r>
          </a:p>
        </p:txBody>
      </p:sp>
      <p:sp>
        <p:nvSpPr>
          <p:cNvPr id="3" name="Underrubrik 2"/>
          <p:cNvSpPr>
            <a:spLocks noGrp="1"/>
          </p:cNvSpPr>
          <p:nvPr>
            <p:ph type="subTitle" idx="1"/>
          </p:nvPr>
        </p:nvSpPr>
        <p:spPr>
          <a:xfrm>
            <a:off x="1524000" y="4022880"/>
            <a:ext cx="9144000" cy="1801129"/>
          </a:xfrm>
        </p:spPr>
        <p:txBody>
          <a:bodyPr>
            <a:normAutofit/>
          </a:bodyPr>
          <a:lstStyle/>
          <a:p>
            <a:pPr marL="342900" indent="-342900">
              <a:buFont typeface="Wingdings" panose="05000000000000000000" pitchFamily="2" charset="2"/>
              <a:buChar char="v"/>
            </a:pPr>
            <a:endParaRPr lang="sv-SE" sz="1700" dirty="0">
              <a:solidFill>
                <a:srgbClr val="FFFFFF"/>
              </a:solidFill>
            </a:endParaRPr>
          </a:p>
          <a:p>
            <a:pPr marL="342900" indent="-342900">
              <a:buFont typeface="Arial" panose="020B0604020202020204" pitchFamily="34" charset="0"/>
              <a:buChar char="•"/>
            </a:pPr>
            <a:r>
              <a:rPr lang="sv-SE" sz="2800" dirty="0">
                <a:solidFill>
                  <a:srgbClr val="FFFFFF"/>
                </a:solidFill>
              </a:rPr>
              <a:t>Bibliotekens uppdrag</a:t>
            </a:r>
          </a:p>
          <a:p>
            <a:pPr marL="342900" indent="-342900">
              <a:buFont typeface="Arial" panose="020B0604020202020204" pitchFamily="34" charset="0"/>
              <a:buChar char="•"/>
            </a:pPr>
            <a:r>
              <a:rPr lang="sv-SE" sz="2800" dirty="0">
                <a:solidFill>
                  <a:srgbClr val="FFFFFF"/>
                </a:solidFill>
              </a:rPr>
              <a:t>Socialtjänstens uppdrag</a:t>
            </a:r>
          </a:p>
        </p:txBody>
      </p:sp>
    </p:spTree>
    <p:extLst>
      <p:ext uri="{BB962C8B-B14F-4D97-AF65-F5344CB8AC3E}">
        <p14:creationId xmlns:p14="http://schemas.microsoft.com/office/powerpoint/2010/main" val="262985340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p:cNvSpPr/>
          <p:nvPr/>
        </p:nvSpPr>
        <p:spPr>
          <a:xfrm>
            <a:off x="1285580" y="1546009"/>
            <a:ext cx="3377183" cy="1685430"/>
          </a:xfrm>
          <a:prstGeom prst="rect">
            <a:avLst/>
          </a:prstGeom>
          <a:noFill/>
        </p:spPr>
        <p:txBody>
          <a:bodyPr vert="horz" lIns="91440" tIns="45720" rIns="91440" bIns="45720" rtlCol="0" anchor="b">
            <a:normAutofit/>
          </a:bodyPr>
          <a:lstStyle/>
          <a:p>
            <a:pPr marL="285750" indent="-285750" algn="ctr">
              <a:lnSpc>
                <a:spcPct val="90000"/>
              </a:lnSpc>
              <a:spcBef>
                <a:spcPct val="0"/>
              </a:spcBef>
              <a:spcAft>
                <a:spcPts val="600"/>
              </a:spcAft>
            </a:pPr>
            <a:r>
              <a:rPr lang="sv-SE" sz="5400" dirty="0" err="1">
                <a:solidFill>
                  <a:srgbClr val="0074BD"/>
                </a:solidFill>
                <a:latin typeface="+mj-lt"/>
                <a:ea typeface="+mj-ea"/>
                <a:cs typeface="+mj-cs"/>
              </a:rPr>
              <a:t>Toolbox</a:t>
            </a:r>
            <a:r>
              <a:rPr lang="sv-SE" sz="5400" dirty="0">
                <a:solidFill>
                  <a:srgbClr val="0074BD"/>
                </a:solidFill>
                <a:latin typeface="+mj-lt"/>
                <a:ea typeface="+mj-ea"/>
                <a:cs typeface="+mj-cs"/>
              </a:rPr>
              <a:t> till</a:t>
            </a:r>
          </a:p>
          <a:p>
            <a:pPr marL="285750" indent="-285750" algn="ctr">
              <a:lnSpc>
                <a:spcPct val="90000"/>
              </a:lnSpc>
              <a:spcBef>
                <a:spcPct val="0"/>
              </a:spcBef>
              <a:spcAft>
                <a:spcPts val="600"/>
              </a:spcAft>
            </a:pPr>
            <a:r>
              <a:rPr lang="sv-SE" sz="5400" dirty="0">
                <a:solidFill>
                  <a:srgbClr val="0074BD"/>
                </a:solidFill>
                <a:latin typeface="+mj-lt"/>
                <a:ea typeface="+mj-ea"/>
                <a:cs typeface="+mj-cs"/>
              </a:rPr>
              <a:t>föräldrar </a:t>
            </a:r>
          </a:p>
        </p:txBody>
      </p:sp>
      <p:sp>
        <p:nvSpPr>
          <p:cNvPr id="3" name="textruta 2">
            <a:extLst>
              <a:ext uri="{FF2B5EF4-FFF2-40B4-BE49-F238E27FC236}">
                <a16:creationId xmlns:a16="http://schemas.microsoft.com/office/drawing/2014/main" id="{7FB97ADA-743C-4F87-82B4-A1E07283B5F2}"/>
              </a:ext>
            </a:extLst>
          </p:cNvPr>
          <p:cNvSpPr txBox="1"/>
          <p:nvPr/>
        </p:nvSpPr>
        <p:spPr>
          <a:xfrm>
            <a:off x="1137140" y="3609620"/>
            <a:ext cx="3906844" cy="954107"/>
          </a:xfrm>
          <a:prstGeom prst="rect">
            <a:avLst/>
          </a:prstGeom>
          <a:noFill/>
        </p:spPr>
        <p:txBody>
          <a:bodyPr wrap="square" rtlCol="0">
            <a:spAutoFit/>
          </a:bodyPr>
          <a:lstStyle/>
          <a:p>
            <a:pPr algn="ctr">
              <a:spcAft>
                <a:spcPts val="600"/>
              </a:spcAft>
            </a:pPr>
            <a:r>
              <a:rPr lang="sv-SE" sz="2800"/>
              <a:t>Ger verktyg runt läsning och räkning till familjerna</a:t>
            </a:r>
          </a:p>
        </p:txBody>
      </p:sp>
      <p:pic>
        <p:nvPicPr>
          <p:cNvPr id="7" name="Bildobjekt 6" descr="En bild som visar accessoarer, sitter, svart, dator&#10;&#10;Automatiskt genererad beskrivning">
            <a:extLst>
              <a:ext uri="{FF2B5EF4-FFF2-40B4-BE49-F238E27FC236}">
                <a16:creationId xmlns:a16="http://schemas.microsoft.com/office/drawing/2014/main" id="{C5FE1607-D800-4BAD-8634-AD28A84E5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872" y="0"/>
            <a:ext cx="6483860" cy="6772654"/>
          </a:xfrm>
          <a:prstGeom prst="rect">
            <a:avLst/>
          </a:prstGeom>
        </p:spPr>
      </p:pic>
    </p:spTree>
    <p:extLst>
      <p:ext uri="{BB962C8B-B14F-4D97-AF65-F5344CB8AC3E}">
        <p14:creationId xmlns:p14="http://schemas.microsoft.com/office/powerpoint/2010/main" val="950563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4877563" y="6356350"/>
            <a:ext cx="5355771" cy="365125"/>
          </a:xfrm>
        </p:spPr>
        <p:txBody>
          <a:bodyPr/>
          <a:lstStyle/>
          <a:p>
            <a:r>
              <a:rPr lang="sv-SE" sz="2000" dirty="0"/>
              <a:t>  </a:t>
            </a:r>
            <a:r>
              <a:rPr lang="sv-SE" dirty="0"/>
              <a:t>            				                                                 </a:t>
            </a:r>
          </a:p>
        </p:txBody>
      </p:sp>
      <p:sp>
        <p:nvSpPr>
          <p:cNvPr id="2" name="Underrubrik 1"/>
          <p:cNvSpPr>
            <a:spLocks noGrp="1"/>
          </p:cNvSpPr>
          <p:nvPr>
            <p:ph type="subTitle" idx="1"/>
          </p:nvPr>
        </p:nvSpPr>
        <p:spPr/>
        <p:txBody>
          <a:bodyPr/>
          <a:lstStyle/>
          <a:p>
            <a:endParaRPr lang="sv-SE"/>
          </a:p>
        </p:txBody>
      </p:sp>
      <p:pic>
        <p:nvPicPr>
          <p:cNvPr id="3" name="Onlinemedia 2">
            <a:hlinkClick r:id="" action="ppaction://media"/>
            <a:extLst>
              <a:ext uri="{FF2B5EF4-FFF2-40B4-BE49-F238E27FC236}">
                <a16:creationId xmlns:a16="http://schemas.microsoft.com/office/drawing/2014/main" id="{52FC1B7C-DD36-4C15-8DCD-74B3BD6F04F8}"/>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683172" y="763534"/>
            <a:ext cx="10226566" cy="5775378"/>
          </a:xfrm>
          <a:prstGeom prst="rect">
            <a:avLst/>
          </a:prstGeom>
        </p:spPr>
      </p:pic>
      <p:sp>
        <p:nvSpPr>
          <p:cNvPr id="7" name="Rektangel 6">
            <a:extLst>
              <a:ext uri="{FF2B5EF4-FFF2-40B4-BE49-F238E27FC236}">
                <a16:creationId xmlns:a16="http://schemas.microsoft.com/office/drawing/2014/main" id="{A637D4F6-EA08-4408-B996-F78966260B65}"/>
              </a:ext>
            </a:extLst>
          </p:cNvPr>
          <p:cNvSpPr/>
          <p:nvPr/>
        </p:nvSpPr>
        <p:spPr>
          <a:xfrm>
            <a:off x="683171" y="319088"/>
            <a:ext cx="5412829" cy="444446"/>
          </a:xfrm>
          <a:prstGeom prst="rect">
            <a:avLst/>
          </a:prstGeom>
          <a:noFill/>
        </p:spPr>
        <p:txBody>
          <a:bodyPr vert="horz" lIns="91440" tIns="45720" rIns="91440" bIns="45720" rtlCol="0" anchor="b">
            <a:normAutofit fontScale="70000" lnSpcReduction="20000"/>
          </a:bodyPr>
          <a:lstStyle/>
          <a:p>
            <a:pPr marL="285750" indent="-285750" algn="ctr">
              <a:lnSpc>
                <a:spcPct val="90000"/>
              </a:lnSpc>
              <a:spcBef>
                <a:spcPct val="0"/>
              </a:spcBef>
              <a:spcAft>
                <a:spcPts val="600"/>
              </a:spcAft>
            </a:pPr>
            <a:r>
              <a:rPr lang="en-US" sz="3200" dirty="0">
                <a:latin typeface="+mj-lt"/>
                <a:ea typeface="+mj-ea"/>
                <a:cs typeface="+mj-cs"/>
              </a:rPr>
              <a:t>Film </a:t>
            </a:r>
            <a:r>
              <a:rPr lang="en-US" sz="3200" dirty="0" err="1">
                <a:latin typeface="+mj-lt"/>
                <a:ea typeface="+mj-ea"/>
                <a:cs typeface="+mj-cs"/>
              </a:rPr>
              <a:t>från</a:t>
            </a:r>
            <a:r>
              <a:rPr lang="en-US" sz="3200" dirty="0">
                <a:latin typeface="+mj-lt"/>
                <a:ea typeface="+mj-ea"/>
                <a:cs typeface="+mj-cs"/>
              </a:rPr>
              <a:t> </a:t>
            </a:r>
            <a:r>
              <a:rPr lang="en-US" sz="3200" dirty="0" err="1">
                <a:latin typeface="+mj-lt"/>
                <a:ea typeface="+mj-ea"/>
                <a:cs typeface="+mj-cs"/>
              </a:rPr>
              <a:t>Göteborgs</a:t>
            </a:r>
            <a:r>
              <a:rPr lang="en-US" sz="3200" dirty="0">
                <a:latin typeface="+mj-lt"/>
                <a:ea typeface="+mj-ea"/>
                <a:cs typeface="+mj-cs"/>
              </a:rPr>
              <a:t> </a:t>
            </a:r>
            <a:r>
              <a:rPr lang="en-US" sz="3200" dirty="0" err="1">
                <a:latin typeface="+mj-lt"/>
                <a:ea typeface="+mj-ea"/>
                <a:cs typeface="+mj-cs"/>
              </a:rPr>
              <a:t>stad</a:t>
            </a:r>
            <a:r>
              <a:rPr lang="en-US" sz="3200" dirty="0">
                <a:latin typeface="+mj-lt"/>
                <a:ea typeface="+mj-ea"/>
                <a:cs typeface="+mj-cs"/>
              </a:rPr>
              <a:t> – om </a:t>
            </a:r>
            <a:r>
              <a:rPr lang="en-US" sz="3200" dirty="0" err="1">
                <a:latin typeface="+mj-lt"/>
                <a:ea typeface="+mj-ea"/>
                <a:cs typeface="+mj-cs"/>
              </a:rPr>
              <a:t>att</a:t>
            </a:r>
            <a:r>
              <a:rPr lang="en-US" sz="3200" dirty="0">
                <a:latin typeface="+mj-lt"/>
                <a:ea typeface="+mj-ea"/>
                <a:cs typeface="+mj-cs"/>
              </a:rPr>
              <a:t> </a:t>
            </a:r>
            <a:r>
              <a:rPr lang="en-US" sz="3200" dirty="0" err="1">
                <a:latin typeface="+mj-lt"/>
                <a:ea typeface="+mj-ea"/>
                <a:cs typeface="+mj-cs"/>
              </a:rPr>
              <a:t>läsa</a:t>
            </a:r>
            <a:r>
              <a:rPr lang="en-US" sz="3200" dirty="0">
                <a:latin typeface="+mj-lt"/>
                <a:ea typeface="+mj-ea"/>
                <a:cs typeface="+mj-cs"/>
              </a:rPr>
              <a:t> </a:t>
            </a:r>
            <a:r>
              <a:rPr lang="en-US" sz="3200" dirty="0" err="1">
                <a:latin typeface="+mj-lt"/>
                <a:ea typeface="+mj-ea"/>
                <a:cs typeface="+mj-cs"/>
              </a:rPr>
              <a:t>för</a:t>
            </a:r>
            <a:r>
              <a:rPr lang="en-US" sz="3200" dirty="0">
                <a:latin typeface="+mj-lt"/>
                <a:ea typeface="+mj-ea"/>
                <a:cs typeface="+mj-cs"/>
              </a:rPr>
              <a:t> barn</a:t>
            </a:r>
          </a:p>
        </p:txBody>
      </p:sp>
    </p:spTree>
    <p:extLst>
      <p:ext uri="{BB962C8B-B14F-4D97-AF65-F5344CB8AC3E}">
        <p14:creationId xmlns:p14="http://schemas.microsoft.com/office/powerpoint/2010/main" val="4038514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atbubbla: rektangel med rundade hörn 15">
            <a:extLst>
              <a:ext uri="{FF2B5EF4-FFF2-40B4-BE49-F238E27FC236}">
                <a16:creationId xmlns:a16="http://schemas.microsoft.com/office/drawing/2014/main" id="{534B753E-C12D-4E62-AA41-DECCE7EC0466}"/>
              </a:ext>
            </a:extLst>
          </p:cNvPr>
          <p:cNvSpPr/>
          <p:nvPr/>
        </p:nvSpPr>
        <p:spPr>
          <a:xfrm>
            <a:off x="451060" y="1715268"/>
            <a:ext cx="9227663" cy="3413780"/>
          </a:xfrm>
          <a:prstGeom prst="wedgeRoundRectCallout">
            <a:avLst>
              <a:gd name="adj1" fmla="val -20904"/>
              <a:gd name="adj2" fmla="val 79424"/>
              <a:gd name="adj3" fmla="val 16667"/>
            </a:avLst>
          </a:prstGeom>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E295F2B3-2A62-4FC4-BDDC-8DA7CFF13A6D}"/>
              </a:ext>
            </a:extLst>
          </p:cNvPr>
          <p:cNvSpPr>
            <a:spLocks noGrp="1"/>
          </p:cNvSpPr>
          <p:nvPr>
            <p:ph type="title"/>
          </p:nvPr>
        </p:nvSpPr>
        <p:spPr/>
        <p:txBody>
          <a:bodyPr>
            <a:normAutofit/>
          </a:bodyPr>
          <a:lstStyle/>
          <a:p>
            <a:r>
              <a:rPr lang="sv-SE" sz="5400" dirty="0">
                <a:solidFill>
                  <a:schemeClr val="accent1">
                    <a:lumMod val="75000"/>
                  </a:schemeClr>
                </a:solidFill>
              </a:rPr>
              <a:t>Utvärdering</a:t>
            </a:r>
          </a:p>
        </p:txBody>
      </p:sp>
      <p:sp>
        <p:nvSpPr>
          <p:cNvPr id="3" name="Platshållare för innehåll 2">
            <a:extLst>
              <a:ext uri="{FF2B5EF4-FFF2-40B4-BE49-F238E27FC236}">
                <a16:creationId xmlns:a16="http://schemas.microsoft.com/office/drawing/2014/main" id="{70FB0F74-FC14-4B61-AFAC-277BA5C597A9}"/>
              </a:ext>
            </a:extLst>
          </p:cNvPr>
          <p:cNvSpPr>
            <a:spLocks noGrp="1"/>
          </p:cNvSpPr>
          <p:nvPr>
            <p:ph idx="11"/>
          </p:nvPr>
        </p:nvSpPr>
        <p:spPr>
          <a:xfrm>
            <a:off x="895682" y="1715269"/>
            <a:ext cx="8626756" cy="3413780"/>
          </a:xfrm>
        </p:spPr>
        <p:txBody>
          <a:bodyPr anchor="ctr">
            <a:normAutofit/>
          </a:bodyPr>
          <a:lstStyle/>
          <a:p>
            <a:r>
              <a:rPr lang="sv-SE" sz="2500" dirty="0">
                <a:solidFill>
                  <a:schemeClr val="bg1"/>
                </a:solidFill>
              </a:rPr>
              <a:t>Görs av </a:t>
            </a:r>
            <a:r>
              <a:rPr lang="sv-SE" sz="2500" dirty="0" err="1">
                <a:solidFill>
                  <a:schemeClr val="bg1"/>
                </a:solidFill>
              </a:rPr>
              <a:t>Letterbox</a:t>
            </a:r>
            <a:r>
              <a:rPr lang="sv-SE" sz="2500" dirty="0">
                <a:solidFill>
                  <a:schemeClr val="bg1"/>
                </a:solidFill>
              </a:rPr>
              <a:t> Club nationellt</a:t>
            </a:r>
          </a:p>
          <a:p>
            <a:r>
              <a:rPr lang="sv-SE" sz="2500" dirty="0">
                <a:solidFill>
                  <a:schemeClr val="bg1"/>
                </a:solidFill>
              </a:rPr>
              <a:t>Enkäter till barn, föräldrar, kontaktpersoner och socialtjänst </a:t>
            </a:r>
          </a:p>
          <a:p>
            <a:r>
              <a:rPr lang="sv-SE" sz="2500" dirty="0">
                <a:solidFill>
                  <a:schemeClr val="bg1"/>
                </a:solidFill>
              </a:rPr>
              <a:t>Fokusgrupper med barn</a:t>
            </a:r>
          </a:p>
          <a:p>
            <a:r>
              <a:rPr lang="sv-SE" sz="2500" dirty="0">
                <a:solidFill>
                  <a:schemeClr val="bg1"/>
                </a:solidFill>
              </a:rPr>
              <a:t>Tidigare intervjuer och nya planeras</a:t>
            </a:r>
          </a:p>
          <a:p>
            <a:r>
              <a:rPr lang="sv-SE" sz="2500" dirty="0">
                <a:solidFill>
                  <a:schemeClr val="bg1"/>
                </a:solidFill>
              </a:rPr>
              <a:t>Forskningsstudie planeras</a:t>
            </a:r>
          </a:p>
        </p:txBody>
      </p:sp>
      <p:pic>
        <p:nvPicPr>
          <p:cNvPr id="11" name="Bildobjekt 10">
            <a:extLst>
              <a:ext uri="{FF2B5EF4-FFF2-40B4-BE49-F238E27FC236}">
                <a16:creationId xmlns:a16="http://schemas.microsoft.com/office/drawing/2014/main" id="{C5844602-0D41-410B-91DE-2DE368415252}"/>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10388729" y="5441617"/>
            <a:ext cx="1426023" cy="1051183"/>
          </a:xfrm>
          <a:prstGeom prst="rect">
            <a:avLst/>
          </a:prstGeom>
        </p:spPr>
      </p:pic>
      <p:grpSp>
        <p:nvGrpSpPr>
          <p:cNvPr id="17" name="Grupp 16">
            <a:extLst>
              <a:ext uri="{FF2B5EF4-FFF2-40B4-BE49-F238E27FC236}">
                <a16:creationId xmlns:a16="http://schemas.microsoft.com/office/drawing/2014/main" id="{7A9B2F2B-A204-423B-8360-70929AA702C6}"/>
              </a:ext>
            </a:extLst>
          </p:cNvPr>
          <p:cNvGrpSpPr/>
          <p:nvPr/>
        </p:nvGrpSpPr>
        <p:grpSpPr>
          <a:xfrm>
            <a:off x="9887545" y="808326"/>
            <a:ext cx="2064346" cy="4085209"/>
            <a:chOff x="9918302" y="1408299"/>
            <a:chExt cx="2064346" cy="4085209"/>
          </a:xfrm>
          <a:solidFill>
            <a:schemeClr val="accent1">
              <a:lumMod val="75000"/>
            </a:schemeClr>
          </a:solidFill>
        </p:grpSpPr>
        <p:pic>
          <p:nvPicPr>
            <p:cNvPr id="5" name="Bild 4" descr="Kvinna med barn">
              <a:extLst>
                <a:ext uri="{FF2B5EF4-FFF2-40B4-BE49-F238E27FC236}">
                  <a16:creationId xmlns:a16="http://schemas.microsoft.com/office/drawing/2014/main" id="{568ACA89-CDE6-48E9-806C-1338D6D747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4569" y="1408299"/>
              <a:ext cx="914400" cy="914400"/>
            </a:xfrm>
            <a:prstGeom prst="rect">
              <a:avLst/>
            </a:prstGeom>
          </p:spPr>
        </p:pic>
        <p:pic>
          <p:nvPicPr>
            <p:cNvPr id="6" name="Bild 5" descr="Man med baby">
              <a:extLst>
                <a:ext uri="{FF2B5EF4-FFF2-40B4-BE49-F238E27FC236}">
                  <a16:creationId xmlns:a16="http://schemas.microsoft.com/office/drawing/2014/main" id="{F592F0FF-6DBD-4AD2-B566-531B9A4C2F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18302" y="2804550"/>
              <a:ext cx="914400" cy="914400"/>
            </a:xfrm>
            <a:prstGeom prst="rect">
              <a:avLst/>
            </a:prstGeom>
          </p:spPr>
        </p:pic>
        <p:pic>
          <p:nvPicPr>
            <p:cNvPr id="7" name="Bild 6" descr="Dansa">
              <a:extLst>
                <a:ext uri="{FF2B5EF4-FFF2-40B4-BE49-F238E27FC236}">
                  <a16:creationId xmlns:a16="http://schemas.microsoft.com/office/drawing/2014/main" id="{91A5C6A9-64D0-4813-B925-2D47062B924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51123" y="3718950"/>
              <a:ext cx="914400" cy="914400"/>
            </a:xfrm>
            <a:prstGeom prst="rect">
              <a:avLst/>
            </a:prstGeom>
          </p:spPr>
        </p:pic>
        <p:pic>
          <p:nvPicPr>
            <p:cNvPr id="9" name="Bild 8" descr="Barn med ballong">
              <a:extLst>
                <a:ext uri="{FF2B5EF4-FFF2-40B4-BE49-F238E27FC236}">
                  <a16:creationId xmlns:a16="http://schemas.microsoft.com/office/drawing/2014/main" id="{20F3A71E-9926-4BB0-9497-ED3B1C84F10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68248" y="2888430"/>
              <a:ext cx="914400" cy="914400"/>
            </a:xfrm>
            <a:prstGeom prst="rect">
              <a:avLst/>
            </a:prstGeom>
          </p:spPr>
        </p:pic>
        <p:pic>
          <p:nvPicPr>
            <p:cNvPr id="10" name="Bild 9" descr="Förvirrad person">
              <a:extLst>
                <a:ext uri="{FF2B5EF4-FFF2-40B4-BE49-F238E27FC236}">
                  <a16:creationId xmlns:a16="http://schemas.microsoft.com/office/drawing/2014/main" id="{A0B51A53-9EC1-4B65-89D0-6FF0E5405E1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11048" y="2401592"/>
              <a:ext cx="914400" cy="914400"/>
            </a:xfrm>
            <a:prstGeom prst="rect">
              <a:avLst/>
            </a:prstGeom>
          </p:spPr>
        </p:pic>
        <p:pic>
          <p:nvPicPr>
            <p:cNvPr id="13" name="Bild 12" descr="Man">
              <a:extLst>
                <a:ext uri="{FF2B5EF4-FFF2-40B4-BE49-F238E27FC236}">
                  <a16:creationId xmlns:a16="http://schemas.microsoft.com/office/drawing/2014/main" id="{362ADC54-7FCC-4FE9-8B7D-3AE58875E6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960815" y="4368561"/>
              <a:ext cx="914400" cy="914400"/>
            </a:xfrm>
            <a:prstGeom prst="rect">
              <a:avLst/>
            </a:prstGeom>
          </p:spPr>
        </p:pic>
        <p:pic>
          <p:nvPicPr>
            <p:cNvPr id="15" name="Bild 14" descr="Kvinna">
              <a:extLst>
                <a:ext uri="{FF2B5EF4-FFF2-40B4-BE49-F238E27FC236}">
                  <a16:creationId xmlns:a16="http://schemas.microsoft.com/office/drawing/2014/main" id="{22676701-4140-4B65-8AC7-31FD8FB0673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70169" y="4579108"/>
              <a:ext cx="914400" cy="914400"/>
            </a:xfrm>
            <a:prstGeom prst="rect">
              <a:avLst/>
            </a:prstGeom>
          </p:spPr>
        </p:pic>
      </p:grpSp>
    </p:spTree>
    <p:extLst>
      <p:ext uri="{BB962C8B-B14F-4D97-AF65-F5344CB8AC3E}">
        <p14:creationId xmlns:p14="http://schemas.microsoft.com/office/powerpoint/2010/main" val="382775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4809FB-4273-45FE-B444-EB57E1EBABAA}"/>
              </a:ext>
            </a:extLst>
          </p:cNvPr>
          <p:cNvSpPr>
            <a:spLocks noGrp="1"/>
          </p:cNvSpPr>
          <p:nvPr>
            <p:ph type="title"/>
          </p:nvPr>
        </p:nvSpPr>
        <p:spPr>
          <a:xfrm>
            <a:off x="838200" y="564821"/>
            <a:ext cx="10515600" cy="1325563"/>
          </a:xfrm>
        </p:spPr>
        <p:txBody>
          <a:bodyPr>
            <a:normAutofit/>
          </a:bodyPr>
          <a:lstStyle/>
          <a:p>
            <a:r>
              <a:rPr lang="sv-SE" dirty="0">
                <a:solidFill>
                  <a:schemeClr val="accent1">
                    <a:lumMod val="75000"/>
                  </a:schemeClr>
                </a:solidFill>
              </a:rPr>
              <a:t>Stödja lärandet – barnrättsarbete i praktiken</a:t>
            </a:r>
          </a:p>
        </p:txBody>
      </p:sp>
      <p:sp>
        <p:nvSpPr>
          <p:cNvPr id="9" name="Platshållare för innehåll 8">
            <a:extLst>
              <a:ext uri="{FF2B5EF4-FFF2-40B4-BE49-F238E27FC236}">
                <a16:creationId xmlns:a16="http://schemas.microsoft.com/office/drawing/2014/main" id="{D78FCBCC-D94C-4A86-8BE0-5EA9ECF35B66}"/>
              </a:ext>
            </a:extLst>
          </p:cNvPr>
          <p:cNvSpPr>
            <a:spLocks noGrp="1"/>
          </p:cNvSpPr>
          <p:nvPr>
            <p:ph sz="half" idx="2"/>
          </p:nvPr>
        </p:nvSpPr>
        <p:spPr>
          <a:xfrm>
            <a:off x="4660086" y="2148311"/>
            <a:ext cx="6887936" cy="3058510"/>
          </a:xfrm>
        </p:spPr>
        <p:txBody>
          <a:bodyPr anchor="ctr">
            <a:normAutofit/>
          </a:bodyPr>
          <a:lstStyle/>
          <a:p>
            <a:r>
              <a:rPr lang="sv-SE" sz="2400" dirty="0"/>
              <a:t>Riktat förebyggande arbete till barn i utsatta livssituationer</a:t>
            </a:r>
          </a:p>
          <a:p>
            <a:r>
              <a:rPr lang="sv-SE" sz="2400" dirty="0"/>
              <a:t>Förebygga utanförskap och ge goda livschanser</a:t>
            </a:r>
          </a:p>
          <a:p>
            <a:r>
              <a:rPr lang="sv-SE" sz="2400" dirty="0"/>
              <a:t>Jämlikhetsarbete för att utjämna skillnader</a:t>
            </a:r>
          </a:p>
          <a:p>
            <a:r>
              <a:rPr lang="sv-SE" sz="2400" dirty="0"/>
              <a:t>Letterbox Club = barnrättsarbete i praktiken!</a:t>
            </a:r>
          </a:p>
        </p:txBody>
      </p:sp>
      <p:pic>
        <p:nvPicPr>
          <p:cNvPr id="4" name="Bildobjekt 3">
            <a:extLst>
              <a:ext uri="{FF2B5EF4-FFF2-40B4-BE49-F238E27FC236}">
                <a16:creationId xmlns:a16="http://schemas.microsoft.com/office/drawing/2014/main" id="{8D7ED283-D9F6-40B2-8DFE-FCF8D01C62E8}"/>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10317668" y="5464748"/>
            <a:ext cx="1462776" cy="1078275"/>
          </a:xfrm>
          <a:prstGeom prst="rect">
            <a:avLst/>
          </a:prstGeom>
        </p:spPr>
      </p:pic>
      <p:pic>
        <p:nvPicPr>
          <p:cNvPr id="10" name="Platshållare för innehåll 9">
            <a:extLst>
              <a:ext uri="{FF2B5EF4-FFF2-40B4-BE49-F238E27FC236}">
                <a16:creationId xmlns:a16="http://schemas.microsoft.com/office/drawing/2014/main" id="{1ADD9D27-A693-4373-AE64-FC0DC7E0DB8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66022" y="2148311"/>
            <a:ext cx="2632957" cy="3765128"/>
          </a:xfrm>
          <a:prstGeom prst="rect">
            <a:avLst/>
          </a:prstGeom>
        </p:spPr>
      </p:pic>
    </p:spTree>
    <p:extLst>
      <p:ext uri="{BB962C8B-B14F-4D97-AF65-F5344CB8AC3E}">
        <p14:creationId xmlns:p14="http://schemas.microsoft.com/office/powerpoint/2010/main" val="62134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747641" y="1037788"/>
            <a:ext cx="3927890" cy="2306254"/>
          </a:xfrm>
        </p:spPr>
        <p:txBody>
          <a:bodyPr/>
          <a:lstStyle/>
          <a:p>
            <a:pPr marL="342900" indent="-342900" algn="l">
              <a:buFont typeface="Arial" panose="020B0604020202020204" pitchFamily="34" charset="0"/>
              <a:buChar char="•"/>
            </a:pPr>
            <a:r>
              <a:rPr lang="sv-SE" dirty="0"/>
              <a:t>Bakgrund</a:t>
            </a:r>
          </a:p>
          <a:p>
            <a:pPr marL="342900" indent="-342900" algn="l">
              <a:buFont typeface="Arial" panose="020B0604020202020204" pitchFamily="34" charset="0"/>
              <a:buChar char="•"/>
            </a:pPr>
            <a:r>
              <a:rPr lang="sv-SE" dirty="0"/>
              <a:t>Organisation</a:t>
            </a:r>
          </a:p>
          <a:p>
            <a:pPr marL="342900" indent="-342900" algn="l">
              <a:buFont typeface="Arial" panose="020B0604020202020204" pitchFamily="34" charset="0"/>
              <a:buChar char="•"/>
            </a:pPr>
            <a:r>
              <a:rPr lang="sv-SE" dirty="0"/>
              <a:t>Praktiskt genomförande</a:t>
            </a:r>
          </a:p>
          <a:p>
            <a:pPr marL="342900" indent="-342900" algn="l">
              <a:buFont typeface="Arial" panose="020B0604020202020204" pitchFamily="34" charset="0"/>
              <a:buChar char="•"/>
            </a:pPr>
            <a:r>
              <a:rPr lang="sv-SE" dirty="0"/>
              <a:t>Tillsammans med hemmet</a:t>
            </a:r>
          </a:p>
          <a:p>
            <a:pPr marL="342900" indent="-342900" algn="l">
              <a:buFont typeface="Arial" panose="020B0604020202020204" pitchFamily="34" charset="0"/>
              <a:buChar char="•"/>
            </a:pPr>
            <a:r>
              <a:rPr lang="sv-SE" dirty="0"/>
              <a:t>Utvärdering</a:t>
            </a:r>
          </a:p>
        </p:txBody>
      </p:sp>
      <p:sp>
        <p:nvSpPr>
          <p:cNvPr id="4" name="Platshållare för sidfot 3"/>
          <p:cNvSpPr>
            <a:spLocks noGrp="1"/>
          </p:cNvSpPr>
          <p:nvPr>
            <p:ph type="ftr" sz="quarter" idx="11"/>
          </p:nvPr>
        </p:nvSpPr>
        <p:spPr>
          <a:xfrm>
            <a:off x="4877563" y="6356350"/>
            <a:ext cx="5355771" cy="365125"/>
          </a:xfrm>
        </p:spPr>
        <p:txBody>
          <a:bodyPr/>
          <a:lstStyle/>
          <a:p>
            <a:r>
              <a:rPr lang="sv-SE" sz="2000" dirty="0"/>
              <a:t>2018-06-07   </a:t>
            </a:r>
            <a:r>
              <a:rPr lang="sv-SE" dirty="0"/>
              <a:t>            				                                                 </a:t>
            </a:r>
          </a:p>
        </p:txBody>
      </p:sp>
      <p:pic>
        <p:nvPicPr>
          <p:cNvPr id="5" name="Bildobjekt 4"/>
          <p:cNvPicPr>
            <a:picLocks noChangeAspect="1"/>
          </p:cNvPicPr>
          <p:nvPr/>
        </p:nvPicPr>
        <p:blipFill>
          <a:blip r:embed="rId3"/>
          <a:stretch>
            <a:fillRect/>
          </a:stretch>
        </p:blipFill>
        <p:spPr>
          <a:xfrm>
            <a:off x="1621227" y="952830"/>
            <a:ext cx="3256336" cy="247617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0152"/>
            <a:ext cx="12175238" cy="315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140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623848" y="849012"/>
            <a:ext cx="9144000" cy="1100574"/>
          </a:xfrm>
        </p:spPr>
        <p:txBody>
          <a:bodyPr>
            <a:normAutofit/>
          </a:bodyPr>
          <a:lstStyle/>
          <a:p>
            <a:r>
              <a:rPr lang="sv-SE" dirty="0">
                <a:solidFill>
                  <a:srgbClr val="0074BD"/>
                </a:solidFill>
              </a:rPr>
              <a:t>Mer information</a:t>
            </a:r>
          </a:p>
        </p:txBody>
      </p:sp>
      <p:sp>
        <p:nvSpPr>
          <p:cNvPr id="3" name="Underrubrik 2"/>
          <p:cNvSpPr>
            <a:spLocks noGrp="1"/>
          </p:cNvSpPr>
          <p:nvPr>
            <p:ph type="subTitle" idx="1"/>
          </p:nvPr>
        </p:nvSpPr>
        <p:spPr>
          <a:xfrm>
            <a:off x="2459421" y="2470150"/>
            <a:ext cx="7472855" cy="1744498"/>
          </a:xfrm>
        </p:spPr>
        <p:txBody>
          <a:bodyPr>
            <a:normAutofit/>
          </a:bodyPr>
          <a:lstStyle/>
          <a:p>
            <a:r>
              <a:rPr lang="sv-SE" dirty="0">
                <a:hlinkClick r:id="rId3">
                  <a:extLst>
                    <a:ext uri="{A12FA001-AC4F-418D-AE19-62706E023703}">
                      <ahyp:hlinkClr xmlns:ahyp="http://schemas.microsoft.com/office/drawing/2018/hyperlinkcolor" val="tx"/>
                    </a:ext>
                  </a:extLst>
                </a:hlinkClick>
              </a:rPr>
              <a:t>www.allmannabarnhuset.se/letterbox-club-sverige</a:t>
            </a:r>
            <a:r>
              <a:rPr lang="sv-SE" dirty="0"/>
              <a:t> </a:t>
            </a:r>
            <a:br>
              <a:rPr lang="sv-SE" dirty="0"/>
            </a:br>
            <a:endParaRPr lang="sv-SE" dirty="0"/>
          </a:p>
          <a:p>
            <a:r>
              <a:rPr lang="sv-SE" dirty="0"/>
              <a:t>E-post: </a:t>
            </a:r>
            <a:r>
              <a:rPr lang="sv-SE" dirty="0">
                <a:hlinkClick r:id="rId4">
                  <a:extLst>
                    <a:ext uri="{A12FA001-AC4F-418D-AE19-62706E023703}">
                      <ahyp:hlinkClr xmlns:ahyp="http://schemas.microsoft.com/office/drawing/2018/hyperlinkcolor" val="tx"/>
                    </a:ext>
                  </a:extLst>
                </a:hlinkClick>
              </a:rPr>
              <a:t>letterboxclub@allmannabarnhuset.se</a:t>
            </a:r>
            <a:r>
              <a:rPr lang="sv-SE" dirty="0"/>
              <a:t> </a:t>
            </a:r>
          </a:p>
        </p:txBody>
      </p:sp>
      <p:sp>
        <p:nvSpPr>
          <p:cNvPr id="4" name="Platshållare för sidfot 3"/>
          <p:cNvSpPr>
            <a:spLocks noGrp="1"/>
          </p:cNvSpPr>
          <p:nvPr>
            <p:ph type="ftr" sz="quarter" idx="11"/>
          </p:nvPr>
        </p:nvSpPr>
        <p:spPr>
          <a:xfrm>
            <a:off x="4877563" y="6356350"/>
            <a:ext cx="5355771" cy="365125"/>
          </a:xfrm>
        </p:spPr>
        <p:txBody>
          <a:bodyPr/>
          <a:lstStyle/>
          <a:p>
            <a:r>
              <a:rPr lang="sv-SE" sz="2000" dirty="0"/>
              <a:t>   </a:t>
            </a:r>
            <a:r>
              <a:rPr lang="sv-SE" dirty="0"/>
              <a:t>            				                                                 </a:t>
            </a:r>
          </a:p>
        </p:txBody>
      </p:sp>
      <p:pic>
        <p:nvPicPr>
          <p:cNvPr id="5" name="Bildobjekt 4"/>
          <p:cNvPicPr>
            <a:picLocks noChangeAspect="1"/>
          </p:cNvPicPr>
          <p:nvPr/>
        </p:nvPicPr>
        <p:blipFill>
          <a:blip r:embed="rId5"/>
          <a:stretch>
            <a:fillRect/>
          </a:stretch>
        </p:blipFill>
        <p:spPr>
          <a:xfrm>
            <a:off x="5019872" y="4601538"/>
            <a:ext cx="2152256" cy="1506579"/>
          </a:xfrm>
          <a:prstGeom prst="rect">
            <a:avLst/>
          </a:prstGeom>
        </p:spPr>
      </p:pic>
    </p:spTree>
    <p:extLst>
      <p:ext uri="{BB962C8B-B14F-4D97-AF65-F5344CB8AC3E}">
        <p14:creationId xmlns:p14="http://schemas.microsoft.com/office/powerpoint/2010/main" val="294837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3D3588-4926-416C-B407-30002891BE5D}"/>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err="1">
                <a:solidFill>
                  <a:srgbClr val="0074BD"/>
                </a:solidFill>
              </a:rPr>
              <a:t>Bakgrund</a:t>
            </a:r>
            <a:endParaRPr lang="en-US" dirty="0">
              <a:solidFill>
                <a:srgbClr val="0074BD"/>
              </a:solidFill>
            </a:endParaRP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B917D383-F4CB-4564-AE91-E28B56733ED0}"/>
              </a:ext>
            </a:extLst>
          </p:cNvPr>
          <p:cNvSpPr>
            <a:spLocks noGrp="1"/>
          </p:cNvSpPr>
          <p:nvPr>
            <p:ph sz="half" idx="10"/>
          </p:nvPr>
        </p:nvSpPr>
        <p:spPr>
          <a:xfrm>
            <a:off x="655321" y="2575034"/>
            <a:ext cx="5120113" cy="3462228"/>
          </a:xfrm>
        </p:spPr>
        <p:txBody>
          <a:bodyPr vert="horz" lIns="91440" tIns="45720" rIns="91440" bIns="45720" rtlCol="0">
            <a:normAutofit/>
          </a:bodyPr>
          <a:lstStyle/>
          <a:p>
            <a:r>
              <a:rPr lang="sv-SE" sz="2000" dirty="0"/>
              <a:t>The Letterbox Club startade i England 2003. </a:t>
            </a:r>
          </a:p>
          <a:p>
            <a:r>
              <a:rPr lang="sv-SE" sz="2000" dirty="0"/>
              <a:t>Grundare: Rose Griffiths, familjehemsförälder och lärare i matematik (numera professor).</a:t>
            </a:r>
          </a:p>
          <a:p>
            <a:r>
              <a:rPr lang="sv-SE" sz="2000" dirty="0"/>
              <a:t>Idag ca 11 000 barn/år i England.</a:t>
            </a:r>
          </a:p>
          <a:p>
            <a:r>
              <a:rPr lang="sv-SE" sz="2000" dirty="0"/>
              <a:t>Succesivt utökats till sex olika paket: 3-5 år, </a:t>
            </a:r>
            <a:br>
              <a:rPr lang="sv-SE" sz="2000" dirty="0"/>
            </a:br>
            <a:r>
              <a:rPr lang="sv-SE" sz="2000" dirty="0"/>
              <a:t>5-7 år, 7-9 år, 9-11 år, 11-13 år samt ett specialpaket.</a:t>
            </a:r>
          </a:p>
        </p:txBody>
      </p:sp>
      <p:pic>
        <p:nvPicPr>
          <p:cNvPr id="8" name="Bildobjekt 7">
            <a:extLst>
              <a:ext uri="{FF2B5EF4-FFF2-40B4-BE49-F238E27FC236}">
                <a16:creationId xmlns:a16="http://schemas.microsoft.com/office/drawing/2014/main" id="{589A675E-115F-4973-AF38-C809766CEE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92" r="2382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solidFill>
            <a:srgbClr val="FFFFFF">
              <a:shade val="85000"/>
            </a:srgbClr>
          </a:solidFill>
        </p:spPr>
      </p:pic>
      <p:sp>
        <p:nvSpPr>
          <p:cNvPr id="11" name="Rektangel 10">
            <a:extLst>
              <a:ext uri="{FF2B5EF4-FFF2-40B4-BE49-F238E27FC236}">
                <a16:creationId xmlns:a16="http://schemas.microsoft.com/office/drawing/2014/main" id="{31ADEEF6-79CF-49FD-922D-A5FA123F3057}"/>
              </a:ext>
            </a:extLst>
          </p:cNvPr>
          <p:cNvSpPr/>
          <p:nvPr/>
        </p:nvSpPr>
        <p:spPr>
          <a:xfrm>
            <a:off x="655320" y="5463206"/>
            <a:ext cx="5863738" cy="923330"/>
          </a:xfrm>
          <a:prstGeom prst="rect">
            <a:avLst/>
          </a:prstGeom>
        </p:spPr>
        <p:txBody>
          <a:bodyPr wrap="square">
            <a:spAutoFit/>
          </a:bodyPr>
          <a:lstStyle/>
          <a:p>
            <a:pPr>
              <a:spcBef>
                <a:spcPts val="300"/>
              </a:spcBef>
              <a:spcAft>
                <a:spcPts val="600"/>
              </a:spcAft>
            </a:pPr>
            <a:r>
              <a:rPr lang="sv-SE" dirty="0"/>
              <a:t>I Sverige drivs Letterbox Club av Stiftelsen Allmänna Barnhuset, Region Jönköpings Län och en Bok för Alla som också har noterat rättigheterna för denna metodutveckling.</a:t>
            </a:r>
          </a:p>
        </p:txBody>
      </p:sp>
    </p:spTree>
    <p:extLst>
      <p:ext uri="{BB962C8B-B14F-4D97-AF65-F5344CB8AC3E}">
        <p14:creationId xmlns:p14="http://schemas.microsoft.com/office/powerpoint/2010/main" val="1500087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B781E427-DEF6-4146-9129-829F441BC60F}"/>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sv-SE" sz="4400" dirty="0">
                <a:solidFill>
                  <a:srgbClr val="0074BD"/>
                </a:solidFill>
              </a:rPr>
              <a:t>Bakgrund i Sverige</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Underrubrik 2"/>
          <p:cNvSpPr>
            <a:spLocks noGrp="1"/>
          </p:cNvSpPr>
          <p:nvPr>
            <p:ph type="subTitle" idx="1"/>
          </p:nvPr>
        </p:nvSpPr>
        <p:spPr>
          <a:xfrm>
            <a:off x="655321" y="2575033"/>
            <a:ext cx="5034279" cy="3758031"/>
          </a:xfrm>
        </p:spPr>
        <p:txBody>
          <a:bodyPr vert="horz" lIns="91440" tIns="45720" rIns="91440" bIns="45720" rtlCol="0">
            <a:normAutofit lnSpcReduction="10000"/>
          </a:bodyPr>
          <a:lstStyle/>
          <a:p>
            <a:pPr marL="457200" indent="-228600" algn="l">
              <a:buFont typeface="Arial" panose="020B0604020202020204" pitchFamily="34" charset="0"/>
              <a:buChar char="•"/>
            </a:pPr>
            <a:r>
              <a:rPr lang="sv-SE" sz="1800" b="1" noProof="1"/>
              <a:t>Tre pilotprojekt:</a:t>
            </a:r>
            <a:r>
              <a:rPr lang="sv-SE" sz="1800" noProof="1"/>
              <a:t> två i Stockholm och ett i Jönköping</a:t>
            </a:r>
          </a:p>
          <a:p>
            <a:pPr marL="457200" indent="-228600" algn="l">
              <a:buFont typeface="Arial" panose="020B0604020202020204" pitchFamily="34" charset="0"/>
              <a:buChar char="•"/>
            </a:pPr>
            <a:r>
              <a:rPr lang="sv-SE" sz="1800" b="1" noProof="1"/>
              <a:t>Stockholm</a:t>
            </a:r>
            <a:r>
              <a:rPr lang="sv-SE" sz="1800" noProof="1"/>
              <a:t>: 2014-2015 med 31 barn i familjehem, 2016 med 21 barn i familjer med försörjningsstöd</a:t>
            </a:r>
          </a:p>
          <a:p>
            <a:pPr marL="457200" indent="-228600" algn="l">
              <a:buFont typeface="Arial" panose="020B0604020202020204" pitchFamily="34" charset="0"/>
              <a:buChar char="•"/>
            </a:pPr>
            <a:r>
              <a:rPr lang="sv-SE" sz="1800" b="1" noProof="1"/>
              <a:t>Jönköpings län</a:t>
            </a:r>
            <a:r>
              <a:rPr lang="sv-SE" sz="1800" noProof="1"/>
              <a:t>: 2015-2016 med 77 deltagare, 54 placerade barn och 23 barn i familjer med försörjningsstöd</a:t>
            </a:r>
          </a:p>
          <a:p>
            <a:pPr marL="457200" indent="-228600" algn="l">
              <a:buFont typeface="Arial" panose="020B0604020202020204" pitchFamily="34" charset="0"/>
              <a:buChar char="•"/>
            </a:pPr>
            <a:r>
              <a:rPr lang="sv-SE" sz="1800" b="1" noProof="1"/>
              <a:t>2017</a:t>
            </a:r>
            <a:r>
              <a:rPr lang="sv-SE" sz="1800" noProof="1"/>
              <a:t>: metodutveckling, 3 paket till 29 barn inom Skolfam. </a:t>
            </a:r>
          </a:p>
          <a:p>
            <a:pPr marL="457200" indent="-228600" algn="l">
              <a:buFont typeface="Arial" panose="020B0604020202020204" pitchFamily="34" charset="0"/>
              <a:buChar char="•"/>
            </a:pPr>
            <a:r>
              <a:rPr lang="sv-SE" sz="1800" b="1" noProof="1"/>
              <a:t>2018</a:t>
            </a:r>
            <a:r>
              <a:rPr lang="sv-SE" sz="1800" noProof="1"/>
              <a:t>: drygt 30 kommuner deltar med ca 400 barn </a:t>
            </a:r>
          </a:p>
          <a:p>
            <a:pPr marL="457200" indent="-228600" algn="l">
              <a:buFont typeface="Arial" panose="020B0604020202020204" pitchFamily="34" charset="0"/>
              <a:buChar char="•"/>
            </a:pPr>
            <a:r>
              <a:rPr lang="sv-SE" sz="1800" b="1" noProof="1"/>
              <a:t>2019</a:t>
            </a:r>
            <a:r>
              <a:rPr lang="sv-SE" sz="1800" noProof="1"/>
              <a:t>: 21 kommuner deltar med 330 barn</a:t>
            </a:r>
          </a:p>
        </p:txBody>
      </p:sp>
      <p:pic>
        <p:nvPicPr>
          <p:cNvPr id="6" name="Bildobjekt 5" descr="En bild som visar mat, bord&#10;&#10;Automatiskt genererad beskrivning"/>
          <p:cNvPicPr>
            <a:picLocks noChangeAspect="1"/>
          </p:cNvPicPr>
          <p:nvPr/>
        </p:nvPicPr>
        <p:blipFill rotWithShape="1">
          <a:blip r:embed="rId3"/>
          <a:srcRect l="5450" r="3310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Platshållare för sidfot 3"/>
          <p:cNvSpPr>
            <a:spLocks noGrp="1"/>
          </p:cNvSpPr>
          <p:nvPr>
            <p:ph type="ftr" sz="quarter" idx="11"/>
          </p:nvPr>
        </p:nvSpPr>
        <p:spPr>
          <a:xfrm>
            <a:off x="10661168" y="6492865"/>
            <a:ext cx="1530832" cy="365125"/>
          </a:xfrm>
        </p:spPr>
        <p:txBody>
          <a:bodyPr vert="horz" lIns="91440" tIns="45720" rIns="91440" bIns="45720" rtlCol="0" anchor="ctr">
            <a:normAutofit/>
          </a:bodyPr>
          <a:lstStyle/>
          <a:p>
            <a:pPr algn="l">
              <a:spcAft>
                <a:spcPts val="600"/>
              </a:spcAft>
              <a:defRPr/>
            </a:pPr>
            <a:r>
              <a:rPr lang="en-US" kern="1200" dirty="0" err="1">
                <a:solidFill>
                  <a:prstClr val="black">
                    <a:tint val="75000"/>
                  </a:prstClr>
                </a:solidFill>
                <a:latin typeface="Calibri" panose="020F0502020204030204"/>
                <a:ea typeface="+mn-ea"/>
                <a:cs typeface="+mn-cs"/>
              </a:rPr>
              <a:t>Foto</a:t>
            </a:r>
            <a:r>
              <a:rPr lang="en-US" kern="1200" dirty="0">
                <a:solidFill>
                  <a:prstClr val="black">
                    <a:tint val="75000"/>
                  </a:prstClr>
                </a:solidFill>
                <a:latin typeface="Calibri" panose="020F0502020204030204"/>
                <a:ea typeface="+mn-ea"/>
                <a:cs typeface="+mn-cs"/>
              </a:rPr>
              <a:t>: Johan W </a:t>
            </a:r>
            <a:r>
              <a:rPr lang="en-US" kern="1200" dirty="0" err="1">
                <a:solidFill>
                  <a:prstClr val="black">
                    <a:tint val="75000"/>
                  </a:prstClr>
                </a:solidFill>
                <a:latin typeface="Calibri" panose="020F0502020204030204"/>
                <a:ea typeface="+mn-ea"/>
                <a:cs typeface="+mn-cs"/>
              </a:rPr>
              <a:t>Avby</a:t>
            </a:r>
            <a:endParaRPr lang="en-US" kern="1200" dirty="0">
              <a:solidFill>
                <a:prstClr val="black">
                  <a:tint val="75000"/>
                </a:prstClr>
              </a:solidFill>
              <a:latin typeface="Calibri" panose="020F0502020204030204"/>
              <a:ea typeface="+mn-ea"/>
              <a:cs typeface="+mn-cs"/>
            </a:endParaRPr>
          </a:p>
        </p:txBody>
      </p:sp>
      <p:pic>
        <p:nvPicPr>
          <p:cNvPr id="11" name="Bildobjekt 10">
            <a:extLst>
              <a:ext uri="{FF2B5EF4-FFF2-40B4-BE49-F238E27FC236}">
                <a16:creationId xmlns:a16="http://schemas.microsoft.com/office/drawing/2014/main" id="{FF9E968C-970C-4B53-8405-1D22A6F7A4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6000" y="5488349"/>
            <a:ext cx="1325884" cy="1004516"/>
          </a:xfrm>
          <a:prstGeom prst="rect">
            <a:avLst/>
          </a:prstGeom>
        </p:spPr>
      </p:pic>
    </p:spTree>
    <p:extLst>
      <p:ext uri="{BB962C8B-B14F-4D97-AF65-F5344CB8AC3E}">
        <p14:creationId xmlns:p14="http://schemas.microsoft.com/office/powerpoint/2010/main" val="1404098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9F1102-2005-41A2-91AC-1E7BE1051F8E}"/>
              </a:ext>
            </a:extLst>
          </p:cNvPr>
          <p:cNvSpPr>
            <a:spLocks noGrp="1"/>
          </p:cNvSpPr>
          <p:nvPr>
            <p:ph type="title"/>
          </p:nvPr>
        </p:nvSpPr>
        <p:spPr>
          <a:xfrm>
            <a:off x="838200" y="311033"/>
            <a:ext cx="10515600" cy="1321074"/>
          </a:xfrm>
        </p:spPr>
        <p:txBody>
          <a:bodyPr vert="horz" lIns="91440" tIns="45720" rIns="91440" bIns="45720" rtlCol="0" anchor="ctr">
            <a:normAutofit/>
          </a:bodyPr>
          <a:lstStyle/>
          <a:p>
            <a:pPr algn="ctr"/>
            <a:r>
              <a:rPr lang="sv-SE" sz="4800" kern="1200" dirty="0">
                <a:solidFill>
                  <a:srgbClr val="0074BD"/>
                </a:solidFill>
                <a:latin typeface="+mj-lt"/>
                <a:ea typeface="+mj-ea"/>
                <a:cs typeface="+mj-cs"/>
              </a:rPr>
              <a:t>Vad är Letterbox Club?</a:t>
            </a:r>
          </a:p>
        </p:txBody>
      </p:sp>
      <p:graphicFrame>
        <p:nvGraphicFramePr>
          <p:cNvPr id="5" name="Platshållare för innehåll 2">
            <a:extLst>
              <a:ext uri="{FF2B5EF4-FFF2-40B4-BE49-F238E27FC236}">
                <a16:creationId xmlns:a16="http://schemas.microsoft.com/office/drawing/2014/main" id="{93FC9E0C-B6F9-42BB-A485-737AEE3AF6C2}"/>
              </a:ext>
            </a:extLst>
          </p:cNvPr>
          <p:cNvGraphicFramePr>
            <a:graphicFrameLocks noGrp="1"/>
          </p:cNvGraphicFramePr>
          <p:nvPr>
            <p:ph idx="11"/>
            <p:extLst>
              <p:ext uri="{D42A27DB-BD31-4B8C-83A1-F6EECF244321}">
                <p14:modId xmlns:p14="http://schemas.microsoft.com/office/powerpoint/2010/main" val="1039824589"/>
              </p:ext>
            </p:extLst>
          </p:nvPr>
        </p:nvGraphicFramePr>
        <p:xfrm>
          <a:off x="838200" y="1692166"/>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ktangel 11" descr="Tärningar">
            <a:extLst>
              <a:ext uri="{FF2B5EF4-FFF2-40B4-BE49-F238E27FC236}">
                <a16:creationId xmlns:a16="http://schemas.microsoft.com/office/drawing/2014/main" id="{780E93A0-CB00-4F06-8420-641FB0D41625}"/>
              </a:ext>
            </a:extLst>
          </p:cNvPr>
          <p:cNvSpPr/>
          <p:nvPr/>
        </p:nvSpPr>
        <p:spPr>
          <a:xfrm>
            <a:off x="1493131" y="2008725"/>
            <a:ext cx="440110" cy="440110"/>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4" name="Rektangel 13" descr="Böcker">
            <a:extLst>
              <a:ext uri="{FF2B5EF4-FFF2-40B4-BE49-F238E27FC236}">
                <a16:creationId xmlns:a16="http://schemas.microsoft.com/office/drawing/2014/main" id="{8A00B001-E85B-42ED-8B7D-A7A57D9CDC94}"/>
              </a:ext>
            </a:extLst>
          </p:cNvPr>
          <p:cNvSpPr/>
          <p:nvPr/>
        </p:nvSpPr>
        <p:spPr>
          <a:xfrm>
            <a:off x="1503641" y="2448835"/>
            <a:ext cx="440110" cy="440110"/>
          </a:xfrm>
          <a:prstGeom prst="rect">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16" name="Bildobjekt 15">
            <a:extLst>
              <a:ext uri="{FF2B5EF4-FFF2-40B4-BE49-F238E27FC236}">
                <a16:creationId xmlns:a16="http://schemas.microsoft.com/office/drawing/2014/main" id="{9A21F61C-F385-4A93-8D66-86A8424DDA59}"/>
              </a:ext>
            </a:extLst>
          </p:cNvPr>
          <p:cNvPicPr>
            <a:picLocks noChangeAspect="1"/>
          </p:cNvPicPr>
          <p:nvPr/>
        </p:nvPicPr>
        <p:blipFill>
          <a:blip r:embed="rId12"/>
          <a:stretch>
            <a:fillRect/>
          </a:stretch>
        </p:blipFill>
        <p:spPr>
          <a:xfrm>
            <a:off x="10322911" y="311033"/>
            <a:ext cx="1438184" cy="1004516"/>
          </a:xfrm>
          <a:prstGeom prst="rect">
            <a:avLst/>
          </a:prstGeom>
        </p:spPr>
      </p:pic>
    </p:spTree>
    <p:extLst>
      <p:ext uri="{BB962C8B-B14F-4D97-AF65-F5344CB8AC3E}">
        <p14:creationId xmlns:p14="http://schemas.microsoft.com/office/powerpoint/2010/main" val="1504784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Bildobjekt 19" descr="Glödlampa och kugghjul">
            <a:extLst>
              <a:ext uri="{FF2B5EF4-FFF2-40B4-BE49-F238E27FC236}">
                <a16:creationId xmlns:a16="http://schemas.microsoft.com/office/drawing/2014/main" id="{B90E9A29-E2C9-41D0-A28A-22A782ED4D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842024" y="1825625"/>
            <a:ext cx="4229909" cy="4229909"/>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31" name="Arc 30">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9A83CF37-AA6C-4160-91D8-423BE45AECF5}"/>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sv-SE" kern="1200" dirty="0">
                <a:solidFill>
                  <a:srgbClr val="0074BD"/>
                </a:solidFill>
                <a:latin typeface="+mj-lt"/>
                <a:ea typeface="+mj-ea"/>
                <a:cs typeface="+mj-cs"/>
              </a:rPr>
              <a:t>Varför är Letterbox Club viktigt?</a:t>
            </a:r>
          </a:p>
        </p:txBody>
      </p:sp>
      <p:sp>
        <p:nvSpPr>
          <p:cNvPr id="3" name="Rektangel 2">
            <a:extLst>
              <a:ext uri="{FF2B5EF4-FFF2-40B4-BE49-F238E27FC236}">
                <a16:creationId xmlns:a16="http://schemas.microsoft.com/office/drawing/2014/main" id="{AD411AA6-63E3-4A76-A27E-C2498838FCBD}"/>
              </a:ext>
            </a:extLst>
          </p:cNvPr>
          <p:cNvSpPr/>
          <p:nvPr/>
        </p:nvSpPr>
        <p:spPr>
          <a:xfrm>
            <a:off x="838200" y="1929197"/>
            <a:ext cx="5393361" cy="3913023"/>
          </a:xfrm>
          <a:prstGeom prst="rect">
            <a:avLst/>
          </a:prstGeom>
        </p:spPr>
        <p:txBody>
          <a:bodyPr vert="horz" lIns="91440" tIns="45720" rIns="91440" bIns="45720" rtlCol="0" anchor="ctr">
            <a:normAutofit/>
          </a:bodyPr>
          <a:lstStyle/>
          <a:p>
            <a:pPr marL="342900" indent="-228600">
              <a:lnSpc>
                <a:spcPct val="90000"/>
              </a:lnSpc>
              <a:spcAft>
                <a:spcPts val="1200"/>
              </a:spcAft>
              <a:buFont typeface="Arial" panose="020B0604020202020204" pitchFamily="34" charset="0"/>
              <a:buChar char="•"/>
            </a:pPr>
            <a:r>
              <a:rPr lang="sv-SE" sz="2000" dirty="0"/>
              <a:t>Målgruppen för insatsen lämnar i genomsnitt grundskolan med betydligt lägre betyg än andra barn.</a:t>
            </a:r>
          </a:p>
          <a:p>
            <a:pPr marL="342900" indent="-228600">
              <a:lnSpc>
                <a:spcPct val="90000"/>
              </a:lnSpc>
              <a:spcAft>
                <a:spcPts val="1200"/>
              </a:spcAft>
              <a:buFont typeface="Arial" panose="020B0604020202020204" pitchFamily="34" charset="0"/>
              <a:buChar char="•"/>
            </a:pPr>
            <a:r>
              <a:rPr lang="sv-SE" sz="2000" dirty="0"/>
              <a:t>Dåliga skolresultat är en stark riskfaktor för framtida psykosociala problem.</a:t>
            </a:r>
          </a:p>
          <a:p>
            <a:pPr marL="342900" indent="-228600">
              <a:lnSpc>
                <a:spcPct val="90000"/>
              </a:lnSpc>
              <a:spcAft>
                <a:spcPts val="1200"/>
              </a:spcAft>
              <a:buFont typeface="Arial" panose="020B0604020202020204" pitchFamily="34" charset="0"/>
              <a:buChar char="•"/>
            </a:pPr>
            <a:r>
              <a:rPr lang="sv-SE" sz="2000" dirty="0"/>
              <a:t>Goda skolresultat är en stark skyddsfaktor.</a:t>
            </a:r>
          </a:p>
          <a:p>
            <a:pPr marL="342900" indent="-228600">
              <a:lnSpc>
                <a:spcPct val="90000"/>
              </a:lnSpc>
              <a:spcAft>
                <a:spcPts val="1200"/>
              </a:spcAft>
              <a:buFont typeface="Arial" panose="020B0604020202020204" pitchFamily="34" charset="0"/>
              <a:buChar char="•"/>
            </a:pPr>
            <a:r>
              <a:rPr lang="sv-SE" sz="2000" dirty="0"/>
              <a:t>Stimulera och öka kunskaps­nivåer i matematik och läsning är centralt.</a:t>
            </a:r>
          </a:p>
          <a:p>
            <a:pPr marL="342900" indent="-228600">
              <a:lnSpc>
                <a:spcPct val="90000"/>
              </a:lnSpc>
              <a:spcAft>
                <a:spcPts val="1200"/>
              </a:spcAft>
              <a:buFont typeface="Arial" panose="020B0604020202020204" pitchFamily="34" charset="0"/>
              <a:buChar char="•"/>
            </a:pPr>
            <a:r>
              <a:rPr lang="sv-SE" sz="2000" dirty="0"/>
              <a:t>För­bättra barns chanser till goda resultat i skolan.</a:t>
            </a:r>
          </a:p>
        </p:txBody>
      </p:sp>
      <p:sp>
        <p:nvSpPr>
          <p:cNvPr id="33" name="Oval 32">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Bildobjekt 22">
            <a:extLst>
              <a:ext uri="{FF2B5EF4-FFF2-40B4-BE49-F238E27FC236}">
                <a16:creationId xmlns:a16="http://schemas.microsoft.com/office/drawing/2014/main" id="{95BC4204-5F9F-40AB-85FE-8BEC4A037AA6}"/>
              </a:ext>
            </a:extLst>
          </p:cNvPr>
          <p:cNvPicPr>
            <a:picLocks noChangeAspect="1"/>
          </p:cNvPicPr>
          <p:nvPr/>
        </p:nvPicPr>
        <p:blipFill>
          <a:blip r:embed="rId5"/>
          <a:stretch>
            <a:fillRect/>
          </a:stretch>
        </p:blipFill>
        <p:spPr>
          <a:xfrm>
            <a:off x="10352841" y="5452251"/>
            <a:ext cx="1438184" cy="1004516"/>
          </a:xfrm>
          <a:prstGeom prst="rect">
            <a:avLst/>
          </a:prstGeom>
        </p:spPr>
      </p:pic>
    </p:spTree>
    <p:extLst>
      <p:ext uri="{BB962C8B-B14F-4D97-AF65-F5344CB8AC3E}">
        <p14:creationId xmlns:p14="http://schemas.microsoft.com/office/powerpoint/2010/main" val="310844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ubrik 1"/>
          <p:cNvSpPr>
            <a:spLocks noGrp="1"/>
          </p:cNvSpPr>
          <p:nvPr>
            <p:ph type="ctrTitle"/>
          </p:nvPr>
        </p:nvSpPr>
        <p:spPr>
          <a:xfrm>
            <a:off x="963627" y="697447"/>
            <a:ext cx="5221185" cy="2630296"/>
          </a:xfrm>
        </p:spPr>
        <p:txBody>
          <a:bodyPr anchor="b">
            <a:normAutofit/>
          </a:bodyPr>
          <a:lstStyle/>
          <a:p>
            <a:r>
              <a:rPr lang="sv-SE" dirty="0">
                <a:solidFill>
                  <a:srgbClr val="0074BD"/>
                </a:solidFill>
              </a:rPr>
              <a:t>Resultat från utvärderingar </a:t>
            </a:r>
            <a:br>
              <a:rPr lang="sv-SE" dirty="0">
                <a:solidFill>
                  <a:srgbClr val="0074BD"/>
                </a:solidFill>
              </a:rPr>
            </a:br>
            <a:r>
              <a:rPr lang="sv-SE" dirty="0">
                <a:solidFill>
                  <a:srgbClr val="0074BD"/>
                </a:solidFill>
              </a:rPr>
              <a:t>och studier</a:t>
            </a:r>
          </a:p>
        </p:txBody>
      </p:sp>
      <p:sp>
        <p:nvSpPr>
          <p:cNvPr id="3" name="Underrubrik 2"/>
          <p:cNvSpPr>
            <a:spLocks noGrp="1"/>
          </p:cNvSpPr>
          <p:nvPr>
            <p:ph type="subTitle" idx="1"/>
          </p:nvPr>
        </p:nvSpPr>
        <p:spPr>
          <a:xfrm>
            <a:off x="963628" y="3636576"/>
            <a:ext cx="5221185" cy="2102108"/>
          </a:xfrm>
        </p:spPr>
        <p:txBody>
          <a:bodyPr anchor="t">
            <a:normAutofit/>
          </a:bodyPr>
          <a:lstStyle/>
          <a:p>
            <a:pPr marL="457200" indent="-457200">
              <a:buFont typeface="Wingdings" panose="05000000000000000000" pitchFamily="2" charset="2"/>
              <a:buChar char="ü"/>
            </a:pPr>
            <a:r>
              <a:rPr lang="sv-SE" sz="2800" dirty="0"/>
              <a:t>Barn och föräldrar tycker om att vara med</a:t>
            </a:r>
          </a:p>
          <a:p>
            <a:pPr marL="457200" indent="-457200">
              <a:buFont typeface="Wingdings" panose="05000000000000000000" pitchFamily="2" charset="2"/>
              <a:buChar char="ü"/>
            </a:pPr>
            <a:r>
              <a:rPr lang="sv-SE" sz="2800" dirty="0"/>
              <a:t>Föräldrars stöd är av stor vikt för att få goda resultat</a:t>
            </a:r>
          </a:p>
        </p:txBody>
      </p:sp>
      <p:sp>
        <p:nvSpPr>
          <p:cNvPr id="21" name="Freeform: Shape 20">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dobjekt 4" descr="En bild som visar ritning&#10;&#10;Automatiskt genererad beskrivning"/>
          <p:cNvPicPr>
            <a:picLocks noChangeAspect="1"/>
          </p:cNvPicPr>
          <p:nvPr/>
        </p:nvPicPr>
        <p:blipFill>
          <a:blip r:embed="rId3"/>
          <a:stretch>
            <a:fillRect/>
          </a:stretch>
        </p:blipFill>
        <p:spPr>
          <a:xfrm>
            <a:off x="7585911" y="2113852"/>
            <a:ext cx="3204991" cy="2243493"/>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25" name="Freeform: Shape 24">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latshållare för sidfot 3"/>
          <p:cNvSpPr>
            <a:spLocks noGrp="1"/>
          </p:cNvSpPr>
          <p:nvPr>
            <p:ph type="ftr" sz="quarter" idx="11"/>
          </p:nvPr>
        </p:nvSpPr>
        <p:spPr>
          <a:xfrm>
            <a:off x="2953710" y="6356350"/>
            <a:ext cx="3137624" cy="365125"/>
          </a:xfrm>
        </p:spPr>
        <p:txBody>
          <a:bodyPr>
            <a:normAutofit/>
          </a:bodyPr>
          <a:lstStyle/>
          <a:p>
            <a:pPr algn="r">
              <a:lnSpc>
                <a:spcPct val="90000"/>
              </a:lnSpc>
              <a:spcAft>
                <a:spcPts val="600"/>
              </a:spcAft>
            </a:pPr>
            <a:r>
              <a:rPr lang="sv-SE" sz="900"/>
              <a:t>              				                                                 </a:t>
            </a:r>
          </a:p>
        </p:txBody>
      </p:sp>
      <p:sp>
        <p:nvSpPr>
          <p:cNvPr id="27" name="Freeform: Shape 26">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6025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oln 4">
            <a:extLst>
              <a:ext uri="{FF2B5EF4-FFF2-40B4-BE49-F238E27FC236}">
                <a16:creationId xmlns:a16="http://schemas.microsoft.com/office/drawing/2014/main" id="{D0FA0792-0BE4-4DC6-ACB5-4626AA043C86}"/>
              </a:ext>
            </a:extLst>
          </p:cNvPr>
          <p:cNvSpPr/>
          <p:nvPr/>
        </p:nvSpPr>
        <p:spPr>
          <a:xfrm>
            <a:off x="837732" y="407601"/>
            <a:ext cx="5006019" cy="3021399"/>
          </a:xfrm>
          <a:prstGeom prst="cloud">
            <a:avLst/>
          </a:prstGeom>
          <a:solidFill>
            <a:schemeClr val="accent1">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v-SE" sz="1400" dirty="0">
                <a:solidFill>
                  <a:schemeClr val="tx1"/>
                </a:solidFill>
                <a:latin typeface="Cavolini" panose="03000502040302020204" pitchFamily="66" charset="0"/>
                <a:cs typeface="Cavolini" panose="03000502040302020204" pitchFamily="66" charset="0"/>
              </a:rPr>
              <a:t>”Han blir oerhört glad över paketen, och att det kommer post till honom. //…då packar han ju upp dem direkt och så vill han ju att boken ska läsas då på kvällen eller så. // Paketen är ju verkligen uppskattade. Det är dom.”</a:t>
            </a:r>
          </a:p>
        </p:txBody>
      </p:sp>
      <p:sp>
        <p:nvSpPr>
          <p:cNvPr id="6" name="Moln 5">
            <a:extLst>
              <a:ext uri="{FF2B5EF4-FFF2-40B4-BE49-F238E27FC236}">
                <a16:creationId xmlns:a16="http://schemas.microsoft.com/office/drawing/2014/main" id="{CA1F27F2-B82D-4B9A-B52A-2786436E9B45}"/>
              </a:ext>
            </a:extLst>
          </p:cNvPr>
          <p:cNvSpPr/>
          <p:nvPr/>
        </p:nvSpPr>
        <p:spPr>
          <a:xfrm>
            <a:off x="6348249" y="378536"/>
            <a:ext cx="5006019" cy="3441646"/>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solidFill>
                  <a:schemeClr val="tx1"/>
                </a:solidFill>
                <a:latin typeface="Cavolini" panose="03000502040302020204" pitchFamily="66" charset="0"/>
                <a:cs typeface="Cavolini" panose="03000502040302020204" pitchFamily="66" charset="0"/>
              </a:rPr>
              <a:t>”Först så visste jag ju inte vad det var men jag tänkte att det är ju till mamma eller någon för jag har ju aldrig fått typ ett sånt där stort paket. Men när jag läste att det va till mig så blev jag jättenyfiken och satte mig i soffan och började öppna och då så blev jag väldigt glad.”</a:t>
            </a:r>
          </a:p>
        </p:txBody>
      </p:sp>
      <p:sp>
        <p:nvSpPr>
          <p:cNvPr id="7" name="Moln 6">
            <a:extLst>
              <a:ext uri="{FF2B5EF4-FFF2-40B4-BE49-F238E27FC236}">
                <a16:creationId xmlns:a16="http://schemas.microsoft.com/office/drawing/2014/main" id="{0AF70093-F4AD-4315-B2A8-8239FF07FF73}"/>
              </a:ext>
            </a:extLst>
          </p:cNvPr>
          <p:cNvSpPr/>
          <p:nvPr/>
        </p:nvSpPr>
        <p:spPr>
          <a:xfrm>
            <a:off x="5286561" y="3820182"/>
            <a:ext cx="3592022" cy="2533650"/>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solidFill>
                  <a:schemeClr val="tx1"/>
                </a:solidFill>
                <a:latin typeface="Cavolini" panose="03000502040302020204" pitchFamily="66" charset="0"/>
                <a:cs typeface="Cavolini" panose="03000502040302020204" pitchFamily="66" charset="0"/>
              </a:rPr>
              <a:t>”Jag har blivit snabbare på att läsa och vi använder dom där låtsaspengarna och flera andra saker från spelen.”</a:t>
            </a:r>
          </a:p>
        </p:txBody>
      </p:sp>
      <p:sp>
        <p:nvSpPr>
          <p:cNvPr id="8" name="Moln 7">
            <a:extLst>
              <a:ext uri="{FF2B5EF4-FFF2-40B4-BE49-F238E27FC236}">
                <a16:creationId xmlns:a16="http://schemas.microsoft.com/office/drawing/2014/main" id="{8826B8A3-E479-46F8-8F9C-60F81E90C68E}"/>
              </a:ext>
            </a:extLst>
          </p:cNvPr>
          <p:cNvSpPr/>
          <p:nvPr/>
        </p:nvSpPr>
        <p:spPr>
          <a:xfrm>
            <a:off x="837732" y="3632425"/>
            <a:ext cx="4206037" cy="2533649"/>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solidFill>
                  <a:schemeClr val="tx1"/>
                </a:solidFill>
                <a:latin typeface="Cavolini" panose="03000502040302020204" pitchFamily="66" charset="0"/>
                <a:cs typeface="Cavolini" panose="03000502040302020204" pitchFamily="66" charset="0"/>
              </a:rPr>
              <a:t>”Hon har blivit mycket mer intresserad av att göra sina läxor. Det är stor ändring faktiskt. Det beror på att någon bryr sig om.”</a:t>
            </a:r>
          </a:p>
        </p:txBody>
      </p:sp>
      <p:pic>
        <p:nvPicPr>
          <p:cNvPr id="9" name="Bildobjekt 8">
            <a:extLst>
              <a:ext uri="{FF2B5EF4-FFF2-40B4-BE49-F238E27FC236}">
                <a16:creationId xmlns:a16="http://schemas.microsoft.com/office/drawing/2014/main" id="{02EEBBBB-3FB3-4068-9CBC-AE4C3E90475D}"/>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9557910" y="4887802"/>
            <a:ext cx="2094328" cy="1466030"/>
          </a:xfrm>
          <a:prstGeom prst="rect">
            <a:avLst/>
          </a:prstGeom>
        </p:spPr>
      </p:pic>
    </p:spTree>
    <p:extLst>
      <p:ext uri="{BB962C8B-B14F-4D97-AF65-F5344CB8AC3E}">
        <p14:creationId xmlns:p14="http://schemas.microsoft.com/office/powerpoint/2010/main" val="201375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p:cNvSpPr>
            <a:spLocks noGrp="1"/>
          </p:cNvSpPr>
          <p:nvPr>
            <p:ph type="ctrTitle"/>
          </p:nvPr>
        </p:nvSpPr>
        <p:spPr>
          <a:xfrm>
            <a:off x="6194716" y="739980"/>
            <a:ext cx="5334930" cy="2045262"/>
          </a:xfrm>
        </p:spPr>
        <p:txBody>
          <a:bodyPr>
            <a:normAutofit/>
          </a:bodyPr>
          <a:lstStyle/>
          <a:p>
            <a:r>
              <a:rPr lang="sv-SE" dirty="0">
                <a:solidFill>
                  <a:srgbClr val="0074BD"/>
                </a:solidFill>
              </a:rPr>
              <a:t>Organisation i Sverige</a:t>
            </a:r>
          </a:p>
        </p:txBody>
      </p:sp>
      <p:sp>
        <p:nvSpPr>
          <p:cNvPr id="3" name="Underrubrik 2"/>
          <p:cNvSpPr>
            <a:spLocks noGrp="1"/>
          </p:cNvSpPr>
          <p:nvPr>
            <p:ph type="subTitle" idx="1"/>
          </p:nvPr>
        </p:nvSpPr>
        <p:spPr>
          <a:xfrm>
            <a:off x="6474372" y="3130099"/>
            <a:ext cx="5055274" cy="3128657"/>
          </a:xfrm>
        </p:spPr>
        <p:txBody>
          <a:bodyPr>
            <a:normAutofit/>
          </a:bodyPr>
          <a:lstStyle/>
          <a:p>
            <a:pPr marL="342900" indent="-342900" algn="l">
              <a:buFont typeface="Arial" panose="020B0604020202020204" pitchFamily="34" charset="0"/>
              <a:buChar char="•"/>
            </a:pPr>
            <a:r>
              <a:rPr lang="sv-SE" sz="1800" dirty="0"/>
              <a:t>Styrgrupp med representanter från Stiftelsen Allmänna Barnhuset, En bok för alla och Region Jönköpings län</a:t>
            </a:r>
          </a:p>
          <a:p>
            <a:pPr marL="342900" indent="-342900" algn="l">
              <a:buFont typeface="Arial" panose="020B0604020202020204" pitchFamily="34" charset="0"/>
              <a:buChar char="•"/>
            </a:pPr>
            <a:r>
              <a:rPr lang="sv-SE" sz="1800" dirty="0"/>
              <a:t>Arbetsgrupp med specialpedagoger, socionom, bibliotekarie och forskare inom matematikdidaktik</a:t>
            </a:r>
          </a:p>
          <a:p>
            <a:pPr marL="342900" indent="-342900" algn="l">
              <a:buFont typeface="Arial" panose="020B0604020202020204" pitchFamily="34" charset="0"/>
              <a:buChar char="•"/>
            </a:pPr>
            <a:r>
              <a:rPr lang="sv-SE" sz="1800" dirty="0"/>
              <a:t>Finansiering – Under uppbyggnaden har Statens Kulturråd stöttat genom beviljade projektmedel. Dessutom bidrar Stiftelsen Allmänna Barnhuset och Region Jönköpings län med finansiering</a:t>
            </a:r>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Bildobjekt 12" descr="En bild som visar ritning&#10;&#10;Automatiskt genererad beskrivning">
            <a:extLst>
              <a:ext uri="{FF2B5EF4-FFF2-40B4-BE49-F238E27FC236}">
                <a16:creationId xmlns:a16="http://schemas.microsoft.com/office/drawing/2014/main" id="{474C1F76-6638-4353-8C02-9C73B7DD45B3}"/>
              </a:ext>
            </a:extLst>
          </p:cNvPr>
          <p:cNvPicPr>
            <a:picLocks noChangeAspect="1"/>
          </p:cNvPicPr>
          <p:nvPr/>
        </p:nvPicPr>
        <p:blipFill>
          <a:blip r:embed="rId3"/>
          <a:stretch>
            <a:fillRect/>
          </a:stretch>
        </p:blipFill>
        <p:spPr>
          <a:xfrm>
            <a:off x="1235543" y="1928161"/>
            <a:ext cx="3723631" cy="260654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320363494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2689</Words>
  <Application>Microsoft Office PowerPoint</Application>
  <PresentationFormat>Bredbild</PresentationFormat>
  <Paragraphs>223</Paragraphs>
  <Slides>20</Slides>
  <Notes>20</Notes>
  <HiddenSlides>0</HiddenSlides>
  <MMClips>1</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20</vt:i4>
      </vt:variant>
    </vt:vector>
  </HeadingPairs>
  <TitlesOfParts>
    <vt:vector size="26" baseType="lpstr">
      <vt:lpstr>Arial</vt:lpstr>
      <vt:lpstr>Calibri</vt:lpstr>
      <vt:lpstr>Calibri Light</vt:lpstr>
      <vt:lpstr>Cavolini</vt:lpstr>
      <vt:lpstr>Wingdings</vt:lpstr>
      <vt:lpstr>Office-tema</vt:lpstr>
      <vt:lpstr>PowerPoint-presentation</vt:lpstr>
      <vt:lpstr>PowerPoint-presentation</vt:lpstr>
      <vt:lpstr>Bakgrund</vt:lpstr>
      <vt:lpstr>PowerPoint-presentation</vt:lpstr>
      <vt:lpstr>Vad är Letterbox Club?</vt:lpstr>
      <vt:lpstr>Varför är Letterbox Club viktigt?</vt:lpstr>
      <vt:lpstr>Resultat från utvärderingar  och studier</vt:lpstr>
      <vt:lpstr>PowerPoint-presentation</vt:lpstr>
      <vt:lpstr>Organisation i Sverige</vt:lpstr>
      <vt:lpstr>Hur kommer det praktiskt att gå till?</vt:lpstr>
      <vt:lpstr>Paketens innehåll</vt:lpstr>
      <vt:lpstr>Paketinnehåll</vt:lpstr>
      <vt:lpstr>PowerPoint-presentation</vt:lpstr>
      <vt:lpstr>PowerPoint-presentation</vt:lpstr>
      <vt:lpstr>Tillsammans med hemmet</vt:lpstr>
      <vt:lpstr>PowerPoint-presentation</vt:lpstr>
      <vt:lpstr>PowerPoint-presentation</vt:lpstr>
      <vt:lpstr>Utvärdering</vt:lpstr>
      <vt:lpstr>Stödja lärandet – barnrättsarbete i praktiken</vt:lpstr>
      <vt:lpstr>Mer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Henna Ohranen</dc:creator>
  <cp:lastModifiedBy>Henna Ohranen</cp:lastModifiedBy>
  <cp:revision>2</cp:revision>
  <dcterms:created xsi:type="dcterms:W3CDTF">2020-04-16T13:45:39Z</dcterms:created>
  <dcterms:modified xsi:type="dcterms:W3CDTF">2020-04-16T13:51:56Z</dcterms:modified>
</cp:coreProperties>
</file>