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5" r:id="rId3"/>
    <p:sldId id="256" r:id="rId4"/>
    <p:sldId id="276" r:id="rId5"/>
    <p:sldId id="258" r:id="rId6"/>
    <p:sldId id="278" r:id="rId7"/>
    <p:sldId id="259" r:id="rId8"/>
    <p:sldId id="264" r:id="rId9"/>
    <p:sldId id="266" r:id="rId10"/>
    <p:sldId id="265" r:id="rId11"/>
    <p:sldId id="267" r:id="rId12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84457" autoAdjust="0"/>
  </p:normalViewPr>
  <p:slideViewPr>
    <p:cSldViewPr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/>
          <p:cNvSpPr>
            <a:spLocks noGrp="1"/>
          </p:cNvSpPr>
          <p:nvPr>
            <p:ph type="title"/>
          </p:nvPr>
        </p:nvSpPr>
        <p:spPr>
          <a:xfrm>
            <a:off x="1547664" y="836712"/>
            <a:ext cx="6552729" cy="8182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856-FC13-4E4B-8F32-84FDA82BA33E}" type="datetimeFigureOut">
              <a:rPr lang="sv-SE" smtClean="0"/>
              <a:pPr/>
              <a:t>2023-03-15</a:t>
            </a:fld>
            <a:endParaRPr lang="sv-SE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3111-C2C1-4DAD-AA42-DFB89DCC3E5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13"/>
          </p:nvPr>
        </p:nvSpPr>
        <p:spPr>
          <a:xfrm>
            <a:off x="1547665" y="1772817"/>
            <a:ext cx="6552728" cy="324036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26" name="Picture 8" descr="Stående bård  SV 2012-06-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34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1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4856-FC13-4E4B-8F32-84FDA82BA33E}" type="datetimeFigureOut">
              <a:rPr lang="sv-SE" smtClean="0"/>
              <a:pPr/>
              <a:t>2023-03-15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3111-C2C1-4DAD-AA42-DFB89DCC3E5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888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33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e.nygaard@ostersund.se" TargetMode="External"/><Relationship Id="rId2" Type="http://schemas.openxmlformats.org/officeDocument/2006/relationships/hyperlink" Target="mailto:ingela.sjoberg@ostersund.s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3295C5-91A0-41DF-928A-E3C577F5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Boken som kompis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886185-8284-488F-8A92-C973CF16B3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77462" y="1808820"/>
            <a:ext cx="3612740" cy="4390268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58B011D-13BF-4E12-BEB3-046E3B59D3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98" y="1798341"/>
            <a:ext cx="3636404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29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D4CF65-89B0-4AAD-9EC7-208FE12C8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Framtiden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412CBD1-4874-4305-9B25-04217237CF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47665" y="1772816"/>
            <a:ext cx="6552728" cy="4824536"/>
          </a:xfrm>
        </p:spPr>
        <p:txBody>
          <a:bodyPr>
            <a:normAutofit fontScale="92500" lnSpcReduction="20000"/>
          </a:bodyPr>
          <a:lstStyle/>
          <a:p>
            <a:r>
              <a:rPr lang="sv-SE" sz="2200" dirty="0"/>
              <a:t>Fortsatt samarbete med familjehemsteamet och </a:t>
            </a:r>
            <a:r>
              <a:rPr lang="sv-SE" sz="2200" dirty="0" err="1"/>
              <a:t>SkolFam</a:t>
            </a:r>
            <a:r>
              <a:rPr lang="sv-SE" sz="2200" dirty="0"/>
              <a:t>, </a:t>
            </a:r>
            <a:r>
              <a:rPr lang="sv-SE" sz="2200" dirty="0" err="1"/>
              <a:t>bl</a:t>
            </a:r>
            <a:r>
              <a:rPr lang="sv-SE" sz="2200" dirty="0"/>
              <a:t> a ta fram underlättande rutiner och ny infofolder</a:t>
            </a:r>
          </a:p>
          <a:p>
            <a:endParaRPr lang="sv-SE" sz="2200" dirty="0"/>
          </a:p>
          <a:p>
            <a:r>
              <a:rPr lang="sv-SE" sz="2200" dirty="0"/>
              <a:t>Individanpassat material till specifika barn/ungdomar</a:t>
            </a:r>
          </a:p>
          <a:p>
            <a:endParaRPr lang="sv-SE" sz="2200" dirty="0"/>
          </a:p>
          <a:p>
            <a:r>
              <a:rPr lang="sv-SE" sz="2200" dirty="0"/>
              <a:t>Föreläsningar för familjehem om hur vi ska skapar läslust och vikten av att läsning och läsande förebilder</a:t>
            </a:r>
          </a:p>
          <a:p>
            <a:endParaRPr lang="sv-SE" sz="2200" dirty="0"/>
          </a:p>
          <a:p>
            <a:r>
              <a:rPr lang="sv-SE" sz="2200" dirty="0"/>
              <a:t>Möten i biblioteket för att skapa hemmakänsla</a:t>
            </a:r>
          </a:p>
          <a:p>
            <a:endParaRPr lang="sv-SE" sz="2200" dirty="0"/>
          </a:p>
          <a:p>
            <a:r>
              <a:rPr lang="sv-SE" sz="2200" dirty="0"/>
              <a:t>Bokcirkelgrupper för äldre barn</a:t>
            </a:r>
          </a:p>
          <a:p>
            <a:pPr marL="0" indent="0">
              <a:buNone/>
            </a:pPr>
            <a:endParaRPr lang="sv-SE" sz="2200" dirty="0"/>
          </a:p>
          <a:p>
            <a:r>
              <a:rPr lang="sv-SE" sz="2200" dirty="0"/>
              <a:t>Föreläsning på utbildningen för blivande familjehem. Vikten av läsning.</a:t>
            </a:r>
          </a:p>
          <a:p>
            <a:endParaRPr lang="sv-SE" sz="2200" dirty="0"/>
          </a:p>
          <a:p>
            <a:endParaRPr lang="sv-SE" sz="2200" dirty="0"/>
          </a:p>
          <a:p>
            <a:pPr marL="0" indent="0">
              <a:buNone/>
            </a:pPr>
            <a:endParaRPr lang="sv-SE" sz="22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355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AA284A-97A3-4675-983E-DC48955FE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DF333C-D20A-430C-8D7F-8738FD0823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Ingela Sjöberg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ingela.sjoberg@ostersund.se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		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Marie </a:t>
            </a:r>
            <a:r>
              <a:rPr lang="sv-SE" dirty="0" err="1"/>
              <a:t>Nygaard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3"/>
              </a:rPr>
              <a:t>marie.nygaard@ostersund.se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833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845A92-762C-40EA-8E6C-2EE04B013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började det?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435CEA-782F-43C6-A9E9-4FB9E07175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Socialtjänsten/Familjehemsenheten:</a:t>
            </a:r>
            <a:br>
              <a:rPr lang="sv-SE" dirty="0"/>
            </a:br>
            <a:r>
              <a:rPr lang="sv-SE" dirty="0"/>
              <a:t>Utbildningar/föreläsningar om Letter Box Club, Skolfam, Pair Reading – Göra något av det!</a:t>
            </a:r>
          </a:p>
          <a:p>
            <a:endParaRPr lang="sv-SE" dirty="0"/>
          </a:p>
          <a:p>
            <a:r>
              <a:rPr lang="sv-SE" dirty="0"/>
              <a:t> Kontakt med Biblioteket – projektgrupp tillsattes</a:t>
            </a:r>
          </a:p>
          <a:p>
            <a:endParaRPr lang="sv-SE" dirty="0"/>
          </a:p>
          <a:p>
            <a:r>
              <a:rPr lang="sv-SE" dirty="0"/>
              <a:t>Vi ville sätta fokus på relationsskapandet mellan barn och familjehem</a:t>
            </a:r>
          </a:p>
        </p:txBody>
      </p:sp>
    </p:spTree>
    <p:extLst>
      <p:ext uri="{BB962C8B-B14F-4D97-AF65-F5344CB8AC3E}">
        <p14:creationId xmlns:p14="http://schemas.microsoft.com/office/powerpoint/2010/main" val="346417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Om projektet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3"/>
          </p:nvPr>
        </p:nvSpPr>
        <p:spPr>
          <a:xfrm>
            <a:off x="1547665" y="1772816"/>
            <a:ext cx="6552728" cy="468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Läsfrämjande projekt på 1 år med fokus på läslust samt relation/anknytning utifrån ett </a:t>
            </a:r>
            <a:r>
              <a:rPr lang="sv-SE" dirty="0" err="1"/>
              <a:t>biblioterapeutiskt</a:t>
            </a:r>
            <a:r>
              <a:rPr lang="sv-SE" dirty="0"/>
              <a:t> arbetssätt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Familjehemsplacerade</a:t>
            </a:r>
            <a:r>
              <a:rPr lang="sv-SE" dirty="0"/>
              <a:t> barn 8-12 år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Samarbete mellan Familjehemsteamet</a:t>
            </a:r>
          </a:p>
          <a:p>
            <a:pPr marL="0" indent="0">
              <a:buNone/>
            </a:pPr>
            <a:r>
              <a:rPr lang="sv-SE" dirty="0"/>
              <a:t> och Östersunds bibliotek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Delvis finansierat av Kulturrådet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71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0623C6-74D2-40DF-95C8-AA45AC421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Vikten av läsning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FC3A4-0CC4-468C-90EC-88504BF846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KASAM</a:t>
            </a:r>
          </a:p>
          <a:p>
            <a:endParaRPr lang="sv-SE" dirty="0"/>
          </a:p>
          <a:p>
            <a:r>
              <a:rPr lang="sv-SE" dirty="0"/>
              <a:t>Språkutveckling</a:t>
            </a:r>
          </a:p>
          <a:p>
            <a:endParaRPr lang="sv-SE" dirty="0"/>
          </a:p>
          <a:p>
            <a:r>
              <a:rPr lang="sv-SE" dirty="0"/>
              <a:t>Bättre skolresultat</a:t>
            </a:r>
          </a:p>
          <a:p>
            <a:endParaRPr lang="sv-SE" dirty="0"/>
          </a:p>
          <a:p>
            <a:r>
              <a:rPr lang="sv-SE" dirty="0"/>
              <a:t>Ökad självkänsla</a:t>
            </a:r>
          </a:p>
        </p:txBody>
      </p:sp>
    </p:spTree>
    <p:extLst>
      <p:ext uri="{BB962C8B-B14F-4D97-AF65-F5344CB8AC3E}">
        <p14:creationId xmlns:p14="http://schemas.microsoft.com/office/powerpoint/2010/main" val="370668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F42246-1958-473D-8112-4B617EC66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84F01E5-9848-47E6-8AA7-89DA7EAB29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47665" y="1772816"/>
            <a:ext cx="6552728" cy="3816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Bokpåsar. Drygt 60 </a:t>
            </a:r>
            <a:r>
              <a:rPr lang="sv-SE" dirty="0" err="1"/>
              <a:t>st</a:t>
            </a:r>
            <a:r>
              <a:rPr lang="sv-SE" dirty="0"/>
              <a:t> med individanpassat </a:t>
            </a:r>
          </a:p>
          <a:p>
            <a:pPr marL="0" indent="0">
              <a:buNone/>
            </a:pPr>
            <a:r>
              <a:rPr lang="sv-SE" dirty="0"/>
              <a:t>innehåll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Hembesök. 21 </a:t>
            </a:r>
            <a:r>
              <a:rPr lang="sv-SE" dirty="0" err="1"/>
              <a:t>st</a:t>
            </a:r>
            <a:r>
              <a:rPr lang="sv-SE" dirty="0"/>
              <a:t> över hela länet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Inspirationsträffar. 3 </a:t>
            </a:r>
            <a:r>
              <a:rPr lang="sv-SE" dirty="0" err="1"/>
              <a:t>st</a:t>
            </a:r>
            <a:r>
              <a:rPr lang="sv-SE" dirty="0"/>
              <a:t> med författarbesök, bokprat, erfarenhetsutbyten, tävlingar och FIKA!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Utbildningsdag om biblioterapi för personal i samverkan med Mittuniversitet.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9577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AED2B7-9651-465D-9504-594D88C0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röda påsen!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D7DB1B-86D8-44A4-A685-5E6F6BBC06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47665" y="1772816"/>
            <a:ext cx="6552728" cy="5085184"/>
          </a:xfrm>
        </p:spPr>
        <p:txBody>
          <a:bodyPr/>
          <a:lstStyle/>
          <a:p>
            <a:r>
              <a:rPr lang="sv-SE" dirty="0"/>
              <a:t>Påse 1 - ett mer allmängiltigt innehåll utifrån ålder och information kring uppskattad läsförmåga</a:t>
            </a:r>
          </a:p>
          <a:p>
            <a:endParaRPr lang="sv-SE" dirty="0"/>
          </a:p>
          <a:p>
            <a:r>
              <a:rPr lang="sv-SE" dirty="0"/>
              <a:t>Påse 2 – utgick från barnens egna intressen efter våra inledande samtal</a:t>
            </a:r>
          </a:p>
          <a:p>
            <a:endParaRPr lang="sv-SE" dirty="0"/>
          </a:p>
          <a:p>
            <a:r>
              <a:rPr lang="sv-SE" dirty="0"/>
              <a:t>Påse 3 – vi börjar sakta närma oss begreppet känslor på ett generellt plan. Vilka känslor hittar vi i texten? Vuxenpaket ingick i denna påse!</a:t>
            </a:r>
          </a:p>
          <a:p>
            <a:endParaRPr lang="sv-SE" dirty="0"/>
          </a:p>
          <a:p>
            <a:r>
              <a:rPr lang="sv-SE" dirty="0"/>
              <a:t>Påse 4 – fördjupning av känslor utifrån familjens specifika behov.</a:t>
            </a:r>
          </a:p>
          <a:p>
            <a:endParaRPr lang="sv-SE" dirty="0"/>
          </a:p>
          <a:p>
            <a:r>
              <a:rPr lang="sv-SE" dirty="0"/>
              <a:t>Påse 5 – Hopp och framtidstro!</a:t>
            </a:r>
          </a:p>
        </p:txBody>
      </p:sp>
    </p:spTree>
    <p:extLst>
      <p:ext uri="{BB962C8B-B14F-4D97-AF65-F5344CB8AC3E}">
        <p14:creationId xmlns:p14="http://schemas.microsoft.com/office/powerpoint/2010/main" val="262838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E107E4-815C-4712-A2A1-226BFCC0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Gränsdragning och etiska diskussioner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393529-837E-4241-AB31-77EAB86EDA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47665" y="1571612"/>
            <a:ext cx="6552728" cy="34415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Samarbete över förvaltningsgränserna</a:t>
            </a:r>
          </a:p>
          <a:p>
            <a:endParaRPr lang="sv-SE" dirty="0"/>
          </a:p>
          <a:p>
            <a:r>
              <a:rPr lang="sv-SE" dirty="0"/>
              <a:t>Yrkesroll</a:t>
            </a:r>
          </a:p>
          <a:p>
            <a:endParaRPr lang="sv-SE" dirty="0"/>
          </a:p>
          <a:p>
            <a:r>
              <a:rPr lang="sv-SE" dirty="0"/>
              <a:t>Sekretess</a:t>
            </a:r>
          </a:p>
          <a:p>
            <a:endParaRPr lang="sv-SE" dirty="0"/>
          </a:p>
          <a:p>
            <a:r>
              <a:rPr lang="sv-SE" dirty="0"/>
              <a:t>Texturval </a:t>
            </a:r>
          </a:p>
          <a:p>
            <a:endParaRPr lang="sv-SE" dirty="0"/>
          </a:p>
          <a:p>
            <a:r>
              <a:rPr lang="sv-SE" dirty="0"/>
              <a:t>Ett ständigt pågående samtal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5477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3E481-E13E-4635-8C0B-5CFF9964C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284773-C270-4237-9117-6233C597AA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47665" y="1772816"/>
            <a:ext cx="6552728" cy="4752528"/>
          </a:xfrm>
        </p:spPr>
        <p:txBody>
          <a:bodyPr>
            <a:normAutofit/>
          </a:bodyPr>
          <a:lstStyle/>
          <a:p>
            <a:r>
              <a:rPr lang="sv-SE" dirty="0"/>
              <a:t>Ökad läsförmåga hos alla barn</a:t>
            </a:r>
          </a:p>
          <a:p>
            <a:endParaRPr lang="sv-SE" dirty="0"/>
          </a:p>
          <a:p>
            <a:r>
              <a:rPr lang="sv-SE" dirty="0"/>
              <a:t>Ökad läslust hos många barn</a:t>
            </a:r>
          </a:p>
          <a:p>
            <a:pPr lvl="1"/>
            <a:r>
              <a:rPr lang="sv-SE" dirty="0"/>
              <a:t>Kunnat  berätta sin historia för första gången</a:t>
            </a:r>
          </a:p>
          <a:p>
            <a:pPr lvl="1"/>
            <a:r>
              <a:rPr lang="sv-SE" dirty="0"/>
              <a:t>Ökad förståelse för sin omvärld</a:t>
            </a:r>
          </a:p>
          <a:p>
            <a:pPr lvl="1"/>
            <a:r>
              <a:rPr lang="sv-SE" dirty="0"/>
              <a:t>Ökad anknytning framförallt med syskon</a:t>
            </a:r>
          </a:p>
          <a:p>
            <a:pPr lvl="1"/>
            <a:r>
              <a:rPr lang="sv-SE" dirty="0"/>
              <a:t>Identifikation</a:t>
            </a:r>
          </a:p>
          <a:p>
            <a:pPr lvl="1"/>
            <a:r>
              <a:rPr lang="sv-SE" dirty="0"/>
              <a:t>Böcker som tröst</a:t>
            </a:r>
          </a:p>
          <a:p>
            <a:pPr lvl="1"/>
            <a:r>
              <a:rPr lang="sv-SE" dirty="0"/>
              <a:t>Att bli sedd</a:t>
            </a:r>
          </a:p>
          <a:p>
            <a:pPr lvl="1"/>
            <a:r>
              <a:rPr lang="sv-SE" dirty="0"/>
              <a:t>Böcker finns nu mer i barnens idévärld </a:t>
            </a:r>
          </a:p>
          <a:p>
            <a:pPr lvl="1"/>
            <a:r>
              <a:rPr lang="sv-SE" dirty="0"/>
              <a:t>Att projektet bidragit med ett positivt inslag där</a:t>
            </a:r>
          </a:p>
          <a:p>
            <a:pPr marL="457200" lvl="1" indent="0">
              <a:buNone/>
            </a:pPr>
            <a:r>
              <a:rPr lang="sv-SE" dirty="0"/>
              <a:t>    allt annat handlat om problem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955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0BDA5C-6CF6-4AFB-9830-8C87707E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Framgångsfaktorer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C44B05-024B-4008-82CA-B9B444451F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Individanpassat material</a:t>
            </a:r>
          </a:p>
          <a:p>
            <a:r>
              <a:rPr lang="sv-SE" dirty="0"/>
              <a:t>En modig chef</a:t>
            </a:r>
          </a:p>
          <a:p>
            <a:r>
              <a:rPr lang="sv-SE" dirty="0"/>
              <a:t>Att får möjlighet att avsätta tid</a:t>
            </a:r>
          </a:p>
          <a:p>
            <a:r>
              <a:rPr lang="sv-SE" dirty="0"/>
              <a:t>Yrkeskompetens</a:t>
            </a:r>
          </a:p>
          <a:p>
            <a:r>
              <a:rPr lang="sv-SE" dirty="0"/>
              <a:t>Erfarenheter/personlighet</a:t>
            </a:r>
          </a:p>
          <a:p>
            <a:r>
              <a:rPr lang="sv-SE" dirty="0"/>
              <a:t>Gott samarbete med Familjehemsteamet</a:t>
            </a:r>
          </a:p>
          <a:p>
            <a:r>
              <a:rPr lang="sv-SE" dirty="0"/>
              <a:t>Gränsdragning</a:t>
            </a:r>
          </a:p>
          <a:p>
            <a:r>
              <a:rPr lang="sv-SE" dirty="0"/>
              <a:t>Ständigt pågående etiska samtal</a:t>
            </a:r>
          </a:p>
        </p:txBody>
      </p:sp>
    </p:spTree>
    <p:extLst>
      <p:ext uri="{BB962C8B-B14F-4D97-AF65-F5344CB8AC3E}">
        <p14:creationId xmlns:p14="http://schemas.microsoft.com/office/powerpoint/2010/main" val="272531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stående_bård" id="{38D2550B-C76F-4EC8-8D04-4D6E5BB53CDF}" vid="{D4D1AFF7-1549-4421-BF78-39559E1180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Presentation_stående_bård</Template>
  <TotalTime>2408</TotalTime>
  <Words>388</Words>
  <Application>Microsoft Office PowerPoint</Application>
  <PresentationFormat>Bildspel på skärmen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Boken som kompis</vt:lpstr>
      <vt:lpstr>Hur började det?</vt:lpstr>
      <vt:lpstr>Om projektet</vt:lpstr>
      <vt:lpstr>Vikten av läsning</vt:lpstr>
      <vt:lpstr>Innehåll</vt:lpstr>
      <vt:lpstr>Den röda påsen!</vt:lpstr>
      <vt:lpstr>Gränsdragning och etiska diskussioner</vt:lpstr>
      <vt:lpstr>Resultat</vt:lpstr>
      <vt:lpstr>Framgångsfaktorer</vt:lpstr>
      <vt:lpstr>Framtiden</vt:lpstr>
      <vt:lpstr>Frågor?</vt:lpstr>
    </vt:vector>
  </TitlesOfParts>
  <Company>Östersunds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Marie Nygaard</dc:creator>
  <cp:lastModifiedBy>Marie Nygaard</cp:lastModifiedBy>
  <cp:revision>94</cp:revision>
  <cp:lastPrinted>2023-03-15T07:07:11Z</cp:lastPrinted>
  <dcterms:created xsi:type="dcterms:W3CDTF">2018-07-09T13:28:39Z</dcterms:created>
  <dcterms:modified xsi:type="dcterms:W3CDTF">2023-03-15T07:19:01Z</dcterms:modified>
</cp:coreProperties>
</file>