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0" r:id="rId3"/>
    <p:sldMasterId id="2147483678" r:id="rId4"/>
  </p:sldMasterIdLst>
  <p:notesMasterIdLst>
    <p:notesMasterId r:id="rId17"/>
  </p:notesMasterIdLst>
  <p:sldIdLst>
    <p:sldId id="423" r:id="rId5"/>
    <p:sldId id="480" r:id="rId6"/>
    <p:sldId id="462" r:id="rId7"/>
    <p:sldId id="477" r:id="rId8"/>
    <p:sldId id="460" r:id="rId9"/>
    <p:sldId id="259" r:id="rId10"/>
    <p:sldId id="258" r:id="rId11"/>
    <p:sldId id="260" r:id="rId12"/>
    <p:sldId id="459" r:id="rId13"/>
    <p:sldId id="308" r:id="rId14"/>
    <p:sldId id="309" r:id="rId15"/>
    <p:sldId id="474" r:id="rId1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BE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529" autoAdjust="0"/>
  </p:normalViewPr>
  <p:slideViewPr>
    <p:cSldViewPr>
      <p:cViewPr varScale="1">
        <p:scale>
          <a:sx n="68" d="100"/>
          <a:sy n="68" d="100"/>
        </p:scale>
        <p:origin x="181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8" Type="http://schemas.openxmlformats.org/officeDocument/2006/relationships/hyperlink" Target="https://tscpl.org/parents/september-is-literacy-month" TargetMode="External"/><Relationship Id="rId3" Type="http://schemas.openxmlformats.org/officeDocument/2006/relationships/image" Target="../media/image13.jpg"/><Relationship Id="rId7" Type="http://schemas.openxmlformats.org/officeDocument/2006/relationships/image" Target="../media/image15.jpeg"/><Relationship Id="rId2" Type="http://schemas.openxmlformats.org/officeDocument/2006/relationships/hyperlink" Target="https://skitterphoto.com/photos/692/bulls-eye" TargetMode="External"/><Relationship Id="rId1" Type="http://schemas.openxmlformats.org/officeDocument/2006/relationships/image" Target="../media/image12.jpeg"/><Relationship Id="rId6" Type="http://schemas.openxmlformats.org/officeDocument/2006/relationships/hyperlink" Target="https://www.teacherspayteachers.com/Product/6-Multilingual-Class-Signs-Greetings-Courtesies-I-Love-You-148293" TargetMode="External"/><Relationship Id="rId5" Type="http://schemas.openxmlformats.org/officeDocument/2006/relationships/image" Target="../media/image14.jpg"/><Relationship Id="rId4" Type="http://schemas.openxmlformats.org/officeDocument/2006/relationships/hyperlink" Target="https://tscpl.org/parents/discipline-gift-child"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tscpl.org/parents/september-is-literacy-month" TargetMode="External"/><Relationship Id="rId3" Type="http://schemas.openxmlformats.org/officeDocument/2006/relationships/image" Target="../media/image13.jpg"/><Relationship Id="rId7" Type="http://schemas.openxmlformats.org/officeDocument/2006/relationships/image" Target="../media/image15.jpeg"/><Relationship Id="rId2" Type="http://schemas.openxmlformats.org/officeDocument/2006/relationships/hyperlink" Target="https://skitterphoto.com/photos/692/bulls-eye" TargetMode="External"/><Relationship Id="rId1" Type="http://schemas.openxmlformats.org/officeDocument/2006/relationships/image" Target="../media/image12.jpeg"/><Relationship Id="rId6" Type="http://schemas.openxmlformats.org/officeDocument/2006/relationships/hyperlink" Target="https://www.teacherspayteachers.com/Product/6-Multilingual-Class-Signs-Greetings-Courtesies-I-Love-You-148293" TargetMode="External"/><Relationship Id="rId5" Type="http://schemas.openxmlformats.org/officeDocument/2006/relationships/image" Target="../media/image14.jpg"/><Relationship Id="rId4" Type="http://schemas.openxmlformats.org/officeDocument/2006/relationships/hyperlink" Target="https://tscpl.org/parents/discipline-gift-child"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5CAF7-5BCC-4F10-ABD0-364D5697E4C6}" type="doc">
      <dgm:prSet loTypeId="urn:microsoft.com/office/officeart/2005/8/layout/target1" loCatId="relationship" qsTypeId="urn:microsoft.com/office/officeart/2005/8/quickstyle/simple1" qsCatId="simple" csTypeId="urn:microsoft.com/office/officeart/2005/8/colors/colorful3" csCatId="colorful"/>
      <dgm:spPr/>
      <dgm:t>
        <a:bodyPr/>
        <a:lstStyle/>
        <a:p>
          <a:endParaRPr lang="sv-SE"/>
        </a:p>
      </dgm:t>
    </dgm:pt>
    <dgm:pt modelId="{643C2F8F-7C6B-4761-9AF1-97BF7A20390B}">
      <dgm:prSet/>
      <dgm:spPr/>
      <dgm:t>
        <a:bodyPr/>
        <a:lstStyle/>
        <a:p>
          <a:r>
            <a:rPr lang="sv-SE"/>
            <a:t>Individfaktorer</a:t>
          </a:r>
        </a:p>
      </dgm:t>
    </dgm:pt>
    <dgm:pt modelId="{86362164-A617-46C1-8DF8-71B1A49D3ED3}" type="parTrans" cxnId="{2E4AD182-093C-4F32-BC6B-18A931045422}">
      <dgm:prSet/>
      <dgm:spPr/>
      <dgm:t>
        <a:bodyPr/>
        <a:lstStyle/>
        <a:p>
          <a:endParaRPr lang="sv-SE"/>
        </a:p>
      </dgm:t>
    </dgm:pt>
    <dgm:pt modelId="{E1C7439F-8113-42B7-9070-681CEA40072C}" type="sibTrans" cxnId="{2E4AD182-093C-4F32-BC6B-18A931045422}">
      <dgm:prSet/>
      <dgm:spPr/>
      <dgm:t>
        <a:bodyPr/>
        <a:lstStyle/>
        <a:p>
          <a:endParaRPr lang="sv-SE"/>
        </a:p>
      </dgm:t>
    </dgm:pt>
    <dgm:pt modelId="{77A9ABD2-3204-4655-92A5-3ACD9EADB451}">
      <dgm:prSet/>
      <dgm:spPr/>
      <dgm:t>
        <a:bodyPr/>
        <a:lstStyle/>
        <a:p>
          <a:r>
            <a:rPr lang="sv-SE"/>
            <a:t>Familjefaktorer</a:t>
          </a:r>
        </a:p>
      </dgm:t>
    </dgm:pt>
    <dgm:pt modelId="{71720DFA-7F1D-4A82-8567-A69175AE3111}" type="parTrans" cxnId="{0C41FD25-080E-454D-BDAF-D77E2F0463CD}">
      <dgm:prSet/>
      <dgm:spPr/>
      <dgm:t>
        <a:bodyPr/>
        <a:lstStyle/>
        <a:p>
          <a:endParaRPr lang="sv-SE"/>
        </a:p>
      </dgm:t>
    </dgm:pt>
    <dgm:pt modelId="{431B705A-D5B8-4716-8E07-AF6CB2D83F35}" type="sibTrans" cxnId="{0C41FD25-080E-454D-BDAF-D77E2F0463CD}">
      <dgm:prSet/>
      <dgm:spPr/>
      <dgm:t>
        <a:bodyPr/>
        <a:lstStyle/>
        <a:p>
          <a:endParaRPr lang="sv-SE"/>
        </a:p>
      </dgm:t>
    </dgm:pt>
    <dgm:pt modelId="{8C4A9EE7-63E3-4008-8F06-41A2C042FBD0}">
      <dgm:prSet/>
      <dgm:spPr/>
      <dgm:t>
        <a:bodyPr/>
        <a:lstStyle/>
        <a:p>
          <a:r>
            <a:rPr lang="sv-SE" dirty="0"/>
            <a:t>”</a:t>
          </a:r>
          <a:r>
            <a:rPr lang="sv-SE" dirty="0" err="1"/>
            <a:t>Kringfaktorer</a:t>
          </a:r>
          <a:r>
            <a:rPr lang="sv-SE" dirty="0"/>
            <a:t>”</a:t>
          </a:r>
        </a:p>
      </dgm:t>
    </dgm:pt>
    <dgm:pt modelId="{CBE8602D-CB5F-4337-9464-A56904AD587D}" type="parTrans" cxnId="{F1BF52DB-F519-412A-8729-8B90A4C3933B}">
      <dgm:prSet/>
      <dgm:spPr/>
      <dgm:t>
        <a:bodyPr/>
        <a:lstStyle/>
        <a:p>
          <a:endParaRPr lang="sv-SE"/>
        </a:p>
      </dgm:t>
    </dgm:pt>
    <dgm:pt modelId="{11C450F9-8288-41E6-9CAD-12210670AAFC}" type="sibTrans" cxnId="{F1BF52DB-F519-412A-8729-8B90A4C3933B}">
      <dgm:prSet/>
      <dgm:spPr/>
      <dgm:t>
        <a:bodyPr/>
        <a:lstStyle/>
        <a:p>
          <a:endParaRPr lang="sv-SE"/>
        </a:p>
      </dgm:t>
    </dgm:pt>
    <dgm:pt modelId="{CDC13AB6-DB7B-4B9D-B0C4-7CF615800F4A}" type="pres">
      <dgm:prSet presAssocID="{7235CAF7-5BCC-4F10-ABD0-364D5697E4C6}" presName="composite" presStyleCnt="0">
        <dgm:presLayoutVars>
          <dgm:chMax val="5"/>
          <dgm:dir/>
          <dgm:resizeHandles val="exact"/>
        </dgm:presLayoutVars>
      </dgm:prSet>
      <dgm:spPr/>
    </dgm:pt>
    <dgm:pt modelId="{3A17D277-5493-4632-87DF-4AA9CE79A68D}" type="pres">
      <dgm:prSet presAssocID="{643C2F8F-7C6B-4761-9AF1-97BF7A20390B}" presName="circle1" presStyleLbl="lnNode1" presStyleIdx="0" presStyleCnt="3"/>
      <dgm:spPr/>
    </dgm:pt>
    <dgm:pt modelId="{03A71771-15A1-4A49-81AC-7521A2A629B6}" type="pres">
      <dgm:prSet presAssocID="{643C2F8F-7C6B-4761-9AF1-97BF7A20390B}" presName="text1" presStyleLbl="revTx" presStyleIdx="0" presStyleCnt="3">
        <dgm:presLayoutVars>
          <dgm:bulletEnabled val="1"/>
        </dgm:presLayoutVars>
      </dgm:prSet>
      <dgm:spPr/>
    </dgm:pt>
    <dgm:pt modelId="{089BA63C-4971-4B5A-BCAB-43418794DD1B}" type="pres">
      <dgm:prSet presAssocID="{643C2F8F-7C6B-4761-9AF1-97BF7A20390B}" presName="line1" presStyleLbl="callout" presStyleIdx="0" presStyleCnt="6"/>
      <dgm:spPr/>
    </dgm:pt>
    <dgm:pt modelId="{7410DF2B-2961-475A-A967-9F063FFCCC09}" type="pres">
      <dgm:prSet presAssocID="{643C2F8F-7C6B-4761-9AF1-97BF7A20390B}" presName="d1" presStyleLbl="callout" presStyleIdx="1" presStyleCnt="6"/>
      <dgm:spPr/>
    </dgm:pt>
    <dgm:pt modelId="{06116811-92FC-4CB4-A202-3D4F4C7E0C37}" type="pres">
      <dgm:prSet presAssocID="{77A9ABD2-3204-4655-92A5-3ACD9EADB451}" presName="circle2" presStyleLbl="lnNode1" presStyleIdx="1" presStyleCnt="3" custLinFactNeighborX="463" custLinFactNeighborY="2348"/>
      <dgm:spPr/>
    </dgm:pt>
    <dgm:pt modelId="{E5779DBD-B8F2-4402-A03A-F3836EF982D2}" type="pres">
      <dgm:prSet presAssocID="{77A9ABD2-3204-4655-92A5-3ACD9EADB451}" presName="text2" presStyleLbl="revTx" presStyleIdx="1" presStyleCnt="3">
        <dgm:presLayoutVars>
          <dgm:bulletEnabled val="1"/>
        </dgm:presLayoutVars>
      </dgm:prSet>
      <dgm:spPr/>
    </dgm:pt>
    <dgm:pt modelId="{29184494-BE99-416F-A3B2-E02813544209}" type="pres">
      <dgm:prSet presAssocID="{77A9ABD2-3204-4655-92A5-3ACD9EADB451}" presName="line2" presStyleLbl="callout" presStyleIdx="2" presStyleCnt="6"/>
      <dgm:spPr/>
    </dgm:pt>
    <dgm:pt modelId="{5E6B26FF-DE93-4B55-A486-CEDA1349E2BD}" type="pres">
      <dgm:prSet presAssocID="{77A9ABD2-3204-4655-92A5-3ACD9EADB451}" presName="d2" presStyleLbl="callout" presStyleIdx="3" presStyleCnt="6"/>
      <dgm:spPr/>
    </dgm:pt>
    <dgm:pt modelId="{CE2F3FDF-EBF4-4F36-8DE2-1F7B10EA6743}" type="pres">
      <dgm:prSet presAssocID="{8C4A9EE7-63E3-4008-8F06-41A2C042FBD0}" presName="circle3" presStyleLbl="lnNode1" presStyleIdx="2" presStyleCnt="3"/>
      <dgm:spPr/>
    </dgm:pt>
    <dgm:pt modelId="{7B84752B-7455-4DC5-9C3F-CC79151CF1A7}" type="pres">
      <dgm:prSet presAssocID="{8C4A9EE7-63E3-4008-8F06-41A2C042FBD0}" presName="text3" presStyleLbl="revTx" presStyleIdx="2" presStyleCnt="3">
        <dgm:presLayoutVars>
          <dgm:bulletEnabled val="1"/>
        </dgm:presLayoutVars>
      </dgm:prSet>
      <dgm:spPr/>
    </dgm:pt>
    <dgm:pt modelId="{0758C522-A3F0-4E62-9053-D9DAD9A6F88C}" type="pres">
      <dgm:prSet presAssocID="{8C4A9EE7-63E3-4008-8F06-41A2C042FBD0}" presName="line3" presStyleLbl="callout" presStyleIdx="4" presStyleCnt="6"/>
      <dgm:spPr/>
    </dgm:pt>
    <dgm:pt modelId="{055CB1EE-824F-427F-94B5-0EE3AC9399ED}" type="pres">
      <dgm:prSet presAssocID="{8C4A9EE7-63E3-4008-8F06-41A2C042FBD0}" presName="d3" presStyleLbl="callout" presStyleIdx="5" presStyleCnt="6"/>
      <dgm:spPr/>
    </dgm:pt>
  </dgm:ptLst>
  <dgm:cxnLst>
    <dgm:cxn modelId="{0C41FD25-080E-454D-BDAF-D77E2F0463CD}" srcId="{7235CAF7-5BCC-4F10-ABD0-364D5697E4C6}" destId="{77A9ABD2-3204-4655-92A5-3ACD9EADB451}" srcOrd="1" destOrd="0" parTransId="{71720DFA-7F1D-4A82-8567-A69175AE3111}" sibTransId="{431B705A-D5B8-4716-8E07-AF6CB2D83F35}"/>
    <dgm:cxn modelId="{B8E6A453-8587-47F3-BE87-CE46E66E4CD9}" type="presOf" srcId="{7235CAF7-5BCC-4F10-ABD0-364D5697E4C6}" destId="{CDC13AB6-DB7B-4B9D-B0C4-7CF615800F4A}" srcOrd="0" destOrd="0" presId="urn:microsoft.com/office/officeart/2005/8/layout/target1"/>
    <dgm:cxn modelId="{92359D7D-4A6A-48DE-8FA9-4D75376A2148}" type="presOf" srcId="{77A9ABD2-3204-4655-92A5-3ACD9EADB451}" destId="{E5779DBD-B8F2-4402-A03A-F3836EF982D2}" srcOrd="0" destOrd="0" presId="urn:microsoft.com/office/officeart/2005/8/layout/target1"/>
    <dgm:cxn modelId="{2E4AD182-093C-4F32-BC6B-18A931045422}" srcId="{7235CAF7-5BCC-4F10-ABD0-364D5697E4C6}" destId="{643C2F8F-7C6B-4761-9AF1-97BF7A20390B}" srcOrd="0" destOrd="0" parTransId="{86362164-A617-46C1-8DF8-71B1A49D3ED3}" sibTransId="{E1C7439F-8113-42B7-9070-681CEA40072C}"/>
    <dgm:cxn modelId="{ABEEFE9B-BB5D-4C86-BA5D-21AEE33CDC29}" type="presOf" srcId="{8C4A9EE7-63E3-4008-8F06-41A2C042FBD0}" destId="{7B84752B-7455-4DC5-9C3F-CC79151CF1A7}" srcOrd="0" destOrd="0" presId="urn:microsoft.com/office/officeart/2005/8/layout/target1"/>
    <dgm:cxn modelId="{F1BF52DB-F519-412A-8729-8B90A4C3933B}" srcId="{7235CAF7-5BCC-4F10-ABD0-364D5697E4C6}" destId="{8C4A9EE7-63E3-4008-8F06-41A2C042FBD0}" srcOrd="2" destOrd="0" parTransId="{CBE8602D-CB5F-4337-9464-A56904AD587D}" sibTransId="{11C450F9-8288-41E6-9CAD-12210670AAFC}"/>
    <dgm:cxn modelId="{395781E5-EF22-4290-B350-0C28CCBC158D}" type="presOf" srcId="{643C2F8F-7C6B-4761-9AF1-97BF7A20390B}" destId="{03A71771-15A1-4A49-81AC-7521A2A629B6}" srcOrd="0" destOrd="0" presId="urn:microsoft.com/office/officeart/2005/8/layout/target1"/>
    <dgm:cxn modelId="{2B6ACE6F-5B60-45CE-8D9E-A776A6999F47}" type="presParOf" srcId="{CDC13AB6-DB7B-4B9D-B0C4-7CF615800F4A}" destId="{3A17D277-5493-4632-87DF-4AA9CE79A68D}" srcOrd="0" destOrd="0" presId="urn:microsoft.com/office/officeart/2005/8/layout/target1"/>
    <dgm:cxn modelId="{86ECE2ED-AF75-4E25-A538-9672BA7E85A0}" type="presParOf" srcId="{CDC13AB6-DB7B-4B9D-B0C4-7CF615800F4A}" destId="{03A71771-15A1-4A49-81AC-7521A2A629B6}" srcOrd="1" destOrd="0" presId="urn:microsoft.com/office/officeart/2005/8/layout/target1"/>
    <dgm:cxn modelId="{BF3215AF-73BA-4395-A6BA-805BA03F742D}" type="presParOf" srcId="{CDC13AB6-DB7B-4B9D-B0C4-7CF615800F4A}" destId="{089BA63C-4971-4B5A-BCAB-43418794DD1B}" srcOrd="2" destOrd="0" presId="urn:microsoft.com/office/officeart/2005/8/layout/target1"/>
    <dgm:cxn modelId="{EE4BD1AD-E587-488D-A25B-0B90F1106EDE}" type="presParOf" srcId="{CDC13AB6-DB7B-4B9D-B0C4-7CF615800F4A}" destId="{7410DF2B-2961-475A-A967-9F063FFCCC09}" srcOrd="3" destOrd="0" presId="urn:microsoft.com/office/officeart/2005/8/layout/target1"/>
    <dgm:cxn modelId="{62B3B362-E40F-4EE6-A247-645CA95785D0}" type="presParOf" srcId="{CDC13AB6-DB7B-4B9D-B0C4-7CF615800F4A}" destId="{06116811-92FC-4CB4-A202-3D4F4C7E0C37}" srcOrd="4" destOrd="0" presId="urn:microsoft.com/office/officeart/2005/8/layout/target1"/>
    <dgm:cxn modelId="{BBB9B238-0C3C-4B90-B0E7-0D6863532F8E}" type="presParOf" srcId="{CDC13AB6-DB7B-4B9D-B0C4-7CF615800F4A}" destId="{E5779DBD-B8F2-4402-A03A-F3836EF982D2}" srcOrd="5" destOrd="0" presId="urn:microsoft.com/office/officeart/2005/8/layout/target1"/>
    <dgm:cxn modelId="{1F7607A2-C94E-44AC-BE99-D0AAC8DEB13E}" type="presParOf" srcId="{CDC13AB6-DB7B-4B9D-B0C4-7CF615800F4A}" destId="{29184494-BE99-416F-A3B2-E02813544209}" srcOrd="6" destOrd="0" presId="urn:microsoft.com/office/officeart/2005/8/layout/target1"/>
    <dgm:cxn modelId="{FB69F013-2A17-4208-9796-A1194192827D}" type="presParOf" srcId="{CDC13AB6-DB7B-4B9D-B0C4-7CF615800F4A}" destId="{5E6B26FF-DE93-4B55-A486-CEDA1349E2BD}" srcOrd="7" destOrd="0" presId="urn:microsoft.com/office/officeart/2005/8/layout/target1"/>
    <dgm:cxn modelId="{8BFFD9B2-AE84-403A-923B-5F2002FEA603}" type="presParOf" srcId="{CDC13AB6-DB7B-4B9D-B0C4-7CF615800F4A}" destId="{CE2F3FDF-EBF4-4F36-8DE2-1F7B10EA6743}" srcOrd="8" destOrd="0" presId="urn:microsoft.com/office/officeart/2005/8/layout/target1"/>
    <dgm:cxn modelId="{A733A166-84B8-4F50-8B51-F39A0765FA19}" type="presParOf" srcId="{CDC13AB6-DB7B-4B9D-B0C4-7CF615800F4A}" destId="{7B84752B-7455-4DC5-9C3F-CC79151CF1A7}" srcOrd="9" destOrd="0" presId="urn:microsoft.com/office/officeart/2005/8/layout/target1"/>
    <dgm:cxn modelId="{9EC17CC7-FFE7-4911-A24F-5690474036C3}" type="presParOf" srcId="{CDC13AB6-DB7B-4B9D-B0C4-7CF615800F4A}" destId="{0758C522-A3F0-4E62-9053-D9DAD9A6F88C}" srcOrd="10" destOrd="0" presId="urn:microsoft.com/office/officeart/2005/8/layout/target1"/>
    <dgm:cxn modelId="{562F3EF2-E6B9-42F7-95A8-AE64E0FA17EB}" type="presParOf" srcId="{CDC13AB6-DB7B-4B9D-B0C4-7CF615800F4A}" destId="{055CB1EE-824F-427F-94B5-0EE3AC9399ED}"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74570-5161-4B1D-922F-2B7D2AB98FD2}" type="doc">
      <dgm:prSet loTypeId="urn:microsoft.com/office/officeart/2005/8/layout/pList2" loCatId="list" qsTypeId="urn:microsoft.com/office/officeart/2005/8/quickstyle/simple1" qsCatId="simple" csTypeId="urn:microsoft.com/office/officeart/2005/8/colors/colorful3" csCatId="colorful" phldr="1"/>
      <dgm:spPr/>
    </dgm:pt>
    <dgm:pt modelId="{89F3F538-BACA-486F-B7D6-39372079697A}">
      <dgm:prSet phldrT="[Text]"/>
      <dgm:spPr/>
      <dgm:t>
        <a:bodyPr/>
        <a:lstStyle/>
        <a:p>
          <a:r>
            <a:rPr lang="en-US" b="1" dirty="0" err="1"/>
            <a:t>Tydligt</a:t>
          </a:r>
          <a:r>
            <a:rPr lang="en-US" b="1" dirty="0"/>
            <a:t> </a:t>
          </a:r>
          <a:r>
            <a:rPr lang="en-US" b="1" dirty="0" err="1"/>
            <a:t>definierade</a:t>
          </a:r>
          <a:r>
            <a:rPr lang="en-US" b="1" dirty="0"/>
            <a:t> </a:t>
          </a:r>
          <a:r>
            <a:rPr lang="en-US" b="1" dirty="0" err="1"/>
            <a:t>lärandemål</a:t>
          </a:r>
          <a:endParaRPr lang="en-US" b="1" dirty="0"/>
        </a:p>
        <a:p>
          <a:endParaRPr lang="en-US" b="1" dirty="0"/>
        </a:p>
        <a:p>
          <a:endParaRPr lang="en-US" b="1" dirty="0"/>
        </a:p>
        <a:p>
          <a:r>
            <a:rPr lang="en-US" dirty="0"/>
            <a:t>(</a:t>
          </a:r>
          <a:r>
            <a:rPr lang="en-US" dirty="0" err="1"/>
            <a:t>Bleses</a:t>
          </a:r>
          <a:r>
            <a:rPr lang="en-US" dirty="0"/>
            <a:t> et al., 2018)</a:t>
          </a:r>
          <a:endParaRPr lang="sv-SE" dirty="0"/>
        </a:p>
      </dgm:t>
    </dgm:pt>
    <dgm:pt modelId="{00625ADB-73A9-4FFB-8D63-6BAFC1C98607}" type="parTrans" cxnId="{24FB40D6-4ADC-4D02-818A-3ED4A24535D4}">
      <dgm:prSet/>
      <dgm:spPr/>
      <dgm:t>
        <a:bodyPr/>
        <a:lstStyle/>
        <a:p>
          <a:endParaRPr lang="sv-SE"/>
        </a:p>
      </dgm:t>
    </dgm:pt>
    <dgm:pt modelId="{399BFE27-5412-4000-8CAF-CA1516CF21DA}" type="sibTrans" cxnId="{24FB40D6-4ADC-4D02-818A-3ED4A24535D4}">
      <dgm:prSet/>
      <dgm:spPr/>
      <dgm:t>
        <a:bodyPr/>
        <a:lstStyle/>
        <a:p>
          <a:endParaRPr lang="sv-SE"/>
        </a:p>
      </dgm:t>
    </dgm:pt>
    <dgm:pt modelId="{B0B4BB64-7E34-44BC-B06F-42557A706ABD}">
      <dgm:prSet phldrT="[Text]"/>
      <dgm:spPr/>
      <dgm:t>
        <a:bodyPr/>
        <a:lstStyle/>
        <a:p>
          <a:r>
            <a:rPr lang="en-US" b="1" dirty="0" err="1"/>
            <a:t>Interaktion</a:t>
          </a:r>
          <a:r>
            <a:rPr lang="en-US" b="1" dirty="0"/>
            <a:t> av </a:t>
          </a:r>
          <a:r>
            <a:rPr lang="en-US" b="1" dirty="0" err="1"/>
            <a:t>hög</a:t>
          </a:r>
          <a:r>
            <a:rPr lang="en-US" b="1" dirty="0"/>
            <a:t> </a:t>
          </a:r>
          <a:r>
            <a:rPr lang="en-US" b="1" dirty="0" err="1"/>
            <a:t>kvalitet</a:t>
          </a:r>
          <a:r>
            <a:rPr lang="en-US" b="1" dirty="0"/>
            <a:t>!</a:t>
          </a:r>
        </a:p>
        <a:p>
          <a:endParaRPr lang="en-US" b="1" dirty="0"/>
        </a:p>
        <a:p>
          <a:endParaRPr lang="en-US" b="1" dirty="0"/>
        </a:p>
        <a:p>
          <a:r>
            <a:rPr lang="en-US" b="1" dirty="0"/>
            <a:t> </a:t>
          </a:r>
          <a:r>
            <a:rPr lang="en-US" dirty="0"/>
            <a:t>(Hamre et al., 2014)</a:t>
          </a:r>
          <a:endParaRPr lang="sv-SE" dirty="0"/>
        </a:p>
      </dgm:t>
    </dgm:pt>
    <dgm:pt modelId="{3BE45150-589D-4805-A7CB-6DA0D8A2F221}" type="parTrans" cxnId="{694F0A76-18BF-4DDC-A54B-CB564EF814D5}">
      <dgm:prSet/>
      <dgm:spPr/>
      <dgm:t>
        <a:bodyPr/>
        <a:lstStyle/>
        <a:p>
          <a:endParaRPr lang="sv-SE"/>
        </a:p>
      </dgm:t>
    </dgm:pt>
    <dgm:pt modelId="{E13EFB80-2571-4697-BB3B-48BB7EFE03E0}" type="sibTrans" cxnId="{694F0A76-18BF-4DDC-A54B-CB564EF814D5}">
      <dgm:prSet/>
      <dgm:spPr/>
      <dgm:t>
        <a:bodyPr/>
        <a:lstStyle/>
        <a:p>
          <a:endParaRPr lang="sv-SE"/>
        </a:p>
      </dgm:t>
    </dgm:pt>
    <dgm:pt modelId="{C3684A00-4C6C-43AB-8BAD-F1A9511244C1}">
      <dgm:prSet phldrT="[Text]"/>
      <dgm:spPr/>
      <dgm:t>
        <a:bodyPr/>
        <a:lstStyle/>
        <a:p>
          <a:r>
            <a:rPr lang="en-US" b="1" dirty="0" err="1"/>
            <a:t>Starkt</a:t>
          </a:r>
          <a:r>
            <a:rPr lang="en-US" b="1" dirty="0"/>
            <a:t> </a:t>
          </a:r>
          <a:r>
            <a:rPr lang="en-US" b="1" dirty="0" err="1"/>
            <a:t>modersmål</a:t>
          </a:r>
          <a:r>
            <a:rPr lang="en-US" b="1" dirty="0"/>
            <a:t> </a:t>
          </a:r>
          <a:r>
            <a:rPr lang="en-US" b="1" dirty="0" err="1"/>
            <a:t>gynnar</a:t>
          </a:r>
          <a:r>
            <a:rPr lang="en-US" b="1" dirty="0"/>
            <a:t> </a:t>
          </a:r>
          <a:r>
            <a:rPr lang="en-US" b="1" dirty="0" err="1"/>
            <a:t>andraspråks-utvecklingen</a:t>
          </a:r>
          <a:endParaRPr lang="en-US" b="1" dirty="0"/>
        </a:p>
        <a:p>
          <a:endParaRPr lang="en-US" b="1" dirty="0"/>
        </a:p>
        <a:p>
          <a:r>
            <a:rPr lang="en-US" b="0" dirty="0"/>
            <a:t>(Haddad, 2023)</a:t>
          </a:r>
          <a:endParaRPr lang="sv-SE" b="0" dirty="0"/>
        </a:p>
      </dgm:t>
    </dgm:pt>
    <dgm:pt modelId="{3F15982C-BA4C-4E9D-BCDF-B148EFEA6569}" type="parTrans" cxnId="{C1D1B4FB-1F9B-4BAA-8455-01C29DE399D6}">
      <dgm:prSet/>
      <dgm:spPr/>
      <dgm:t>
        <a:bodyPr/>
        <a:lstStyle/>
        <a:p>
          <a:endParaRPr lang="sv-SE"/>
        </a:p>
      </dgm:t>
    </dgm:pt>
    <dgm:pt modelId="{91B56685-0A2A-403C-9E82-3094E8F12679}" type="sibTrans" cxnId="{C1D1B4FB-1F9B-4BAA-8455-01C29DE399D6}">
      <dgm:prSet/>
      <dgm:spPr/>
      <dgm:t>
        <a:bodyPr/>
        <a:lstStyle/>
        <a:p>
          <a:endParaRPr lang="sv-SE"/>
        </a:p>
      </dgm:t>
    </dgm:pt>
    <dgm:pt modelId="{70C6D50B-BF2E-4439-85C8-50CC7518452D}">
      <dgm:prSet phldrT="[Text]"/>
      <dgm:spPr/>
      <dgm:t>
        <a:bodyPr/>
        <a:lstStyle/>
        <a:p>
          <a:r>
            <a:rPr lang="en-US" b="1" dirty="0" err="1"/>
            <a:t>Interaktiv</a:t>
          </a:r>
          <a:r>
            <a:rPr lang="en-US" b="1" dirty="0"/>
            <a:t> </a:t>
          </a:r>
          <a:r>
            <a:rPr lang="en-US" b="1" dirty="0" err="1"/>
            <a:t>högläsning</a:t>
          </a:r>
          <a:endParaRPr lang="en-US" b="1" dirty="0"/>
        </a:p>
        <a:p>
          <a:endParaRPr lang="en-US" b="1" dirty="0"/>
        </a:p>
        <a:p>
          <a:endParaRPr lang="en-US" b="1" dirty="0"/>
        </a:p>
        <a:p>
          <a:endParaRPr lang="en-US" b="1" dirty="0"/>
        </a:p>
        <a:p>
          <a:r>
            <a:rPr lang="en-US" b="1" dirty="0"/>
            <a:t> </a:t>
          </a:r>
          <a:r>
            <a:rPr lang="en-US" dirty="0"/>
            <a:t>(</a:t>
          </a:r>
          <a:r>
            <a:rPr lang="sv-SE" b="0" i="0" u="none" dirty="0" err="1"/>
            <a:t>Grøver</a:t>
          </a:r>
          <a:r>
            <a:rPr lang="sv-SE" b="0" i="0" u="none" dirty="0"/>
            <a:t> et al., 2020)</a:t>
          </a:r>
          <a:endParaRPr lang="sv-SE" dirty="0"/>
        </a:p>
      </dgm:t>
    </dgm:pt>
    <dgm:pt modelId="{03B15F21-8302-4131-8EEC-1383E74B60BB}" type="parTrans" cxnId="{23F16650-C43D-4372-BF3F-A8471F8FEE6B}">
      <dgm:prSet/>
      <dgm:spPr/>
      <dgm:t>
        <a:bodyPr/>
        <a:lstStyle/>
        <a:p>
          <a:endParaRPr lang="sv-SE"/>
        </a:p>
      </dgm:t>
    </dgm:pt>
    <dgm:pt modelId="{4119D9BC-0AA2-4017-BD92-E36066A44DBC}" type="sibTrans" cxnId="{23F16650-C43D-4372-BF3F-A8471F8FEE6B}">
      <dgm:prSet/>
      <dgm:spPr/>
      <dgm:t>
        <a:bodyPr/>
        <a:lstStyle/>
        <a:p>
          <a:endParaRPr lang="sv-SE"/>
        </a:p>
      </dgm:t>
    </dgm:pt>
    <dgm:pt modelId="{5C201AE1-3FC5-4C1D-9EEB-B05543323EA7}" type="pres">
      <dgm:prSet presAssocID="{BF274570-5161-4B1D-922F-2B7D2AB98FD2}" presName="Name0" presStyleCnt="0">
        <dgm:presLayoutVars>
          <dgm:dir/>
          <dgm:resizeHandles val="exact"/>
        </dgm:presLayoutVars>
      </dgm:prSet>
      <dgm:spPr/>
    </dgm:pt>
    <dgm:pt modelId="{5E769ECE-996D-4031-8D12-4A3BB22FD0EF}" type="pres">
      <dgm:prSet presAssocID="{BF274570-5161-4B1D-922F-2B7D2AB98FD2}" presName="bkgdShp" presStyleLbl="alignAccFollowNode1" presStyleIdx="0" presStyleCnt="1" custLinFactNeighborX="-459" custLinFactNeighborY="3704"/>
      <dgm:spPr/>
    </dgm:pt>
    <dgm:pt modelId="{D1F26429-B83E-4915-8506-C8EA4F6541AF}" type="pres">
      <dgm:prSet presAssocID="{BF274570-5161-4B1D-922F-2B7D2AB98FD2}" presName="linComp" presStyleCnt="0"/>
      <dgm:spPr/>
    </dgm:pt>
    <dgm:pt modelId="{EE4CABE2-63DD-4806-A740-055F07B5CD5F}" type="pres">
      <dgm:prSet presAssocID="{89F3F538-BACA-486F-B7D6-39372079697A}" presName="compNode" presStyleCnt="0"/>
      <dgm:spPr/>
    </dgm:pt>
    <dgm:pt modelId="{B9617F20-4E14-44AA-A4AE-7DD744A119E6}" type="pres">
      <dgm:prSet presAssocID="{89F3F538-BACA-486F-B7D6-39372079697A}" presName="node" presStyleLbl="node1" presStyleIdx="0" presStyleCnt="4">
        <dgm:presLayoutVars>
          <dgm:bulletEnabled val="1"/>
        </dgm:presLayoutVars>
      </dgm:prSet>
      <dgm:spPr/>
    </dgm:pt>
    <dgm:pt modelId="{2BBBBE1D-8F87-454D-AFF8-16685A922E46}" type="pres">
      <dgm:prSet presAssocID="{89F3F538-BACA-486F-B7D6-39372079697A}" presName="invisiNode" presStyleLbl="node1" presStyleIdx="0" presStyleCnt="4"/>
      <dgm:spPr/>
    </dgm:pt>
    <dgm:pt modelId="{3161F3DC-49A4-4E22-9F7A-9DB44A355CAB}" type="pres">
      <dgm:prSet presAssocID="{89F3F538-BACA-486F-B7D6-39372079697A}"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2000" r="-12000"/>
          </a:stretch>
        </a:blipFill>
      </dgm:spPr>
    </dgm:pt>
    <dgm:pt modelId="{F11F4F84-B061-445A-A0CA-026EB1093684}" type="pres">
      <dgm:prSet presAssocID="{399BFE27-5412-4000-8CAF-CA1516CF21DA}" presName="sibTrans" presStyleLbl="sibTrans2D1" presStyleIdx="0" presStyleCnt="0"/>
      <dgm:spPr/>
    </dgm:pt>
    <dgm:pt modelId="{917FAF9E-9BFD-4923-8EDB-3D6426B0DDD7}" type="pres">
      <dgm:prSet presAssocID="{B0B4BB64-7E34-44BC-B06F-42557A706ABD}" presName="compNode" presStyleCnt="0"/>
      <dgm:spPr/>
    </dgm:pt>
    <dgm:pt modelId="{13C5220D-3C75-4E0B-87CF-127537E807CE}" type="pres">
      <dgm:prSet presAssocID="{B0B4BB64-7E34-44BC-B06F-42557A706ABD}" presName="node" presStyleLbl="node1" presStyleIdx="1" presStyleCnt="4">
        <dgm:presLayoutVars>
          <dgm:bulletEnabled val="1"/>
        </dgm:presLayoutVars>
      </dgm:prSet>
      <dgm:spPr/>
    </dgm:pt>
    <dgm:pt modelId="{77C8A980-30A6-477A-B096-1748C12211F2}" type="pres">
      <dgm:prSet presAssocID="{B0B4BB64-7E34-44BC-B06F-42557A706ABD}" presName="invisiNode" presStyleLbl="node1" presStyleIdx="1" presStyleCnt="4"/>
      <dgm:spPr/>
    </dgm:pt>
    <dgm:pt modelId="{E44A23EA-DAC2-4C12-8B14-0C1C0226743A}" type="pres">
      <dgm:prSet presAssocID="{B0B4BB64-7E34-44BC-B06F-42557A706ABD}"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5000" r="-5000"/>
          </a:stretch>
        </a:blipFill>
      </dgm:spPr>
    </dgm:pt>
    <dgm:pt modelId="{D658499D-8F3B-4AD2-8C62-6F599008743E}" type="pres">
      <dgm:prSet presAssocID="{E13EFB80-2571-4697-BB3B-48BB7EFE03E0}" presName="sibTrans" presStyleLbl="sibTrans2D1" presStyleIdx="0" presStyleCnt="0"/>
      <dgm:spPr/>
    </dgm:pt>
    <dgm:pt modelId="{2DA5BB3C-085B-4252-B75E-322AD6C183A4}" type="pres">
      <dgm:prSet presAssocID="{C3684A00-4C6C-43AB-8BAD-F1A9511244C1}" presName="compNode" presStyleCnt="0"/>
      <dgm:spPr/>
    </dgm:pt>
    <dgm:pt modelId="{B1B5E7F0-D785-47AC-A346-97A77AF0C07A}" type="pres">
      <dgm:prSet presAssocID="{C3684A00-4C6C-43AB-8BAD-F1A9511244C1}" presName="node" presStyleLbl="node1" presStyleIdx="2" presStyleCnt="4">
        <dgm:presLayoutVars>
          <dgm:bulletEnabled val="1"/>
        </dgm:presLayoutVars>
      </dgm:prSet>
      <dgm:spPr/>
    </dgm:pt>
    <dgm:pt modelId="{9DF1F3F5-3B91-4954-A17E-ABFFB922C430}" type="pres">
      <dgm:prSet presAssocID="{C3684A00-4C6C-43AB-8BAD-F1A9511244C1}" presName="invisiNode" presStyleLbl="node1" presStyleIdx="2" presStyleCnt="4"/>
      <dgm:spPr/>
    </dgm:pt>
    <dgm:pt modelId="{04796325-B8EA-4B6D-AFF5-86153E9D1C91}" type="pres">
      <dgm:prSet presAssocID="{C3684A00-4C6C-43AB-8BAD-F1A9511244C1}"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dgm:spPr>
    </dgm:pt>
    <dgm:pt modelId="{92038351-D413-4B6E-A3F0-E5E5038A5E9B}" type="pres">
      <dgm:prSet presAssocID="{91B56685-0A2A-403C-9E82-3094E8F12679}" presName="sibTrans" presStyleLbl="sibTrans2D1" presStyleIdx="0" presStyleCnt="0"/>
      <dgm:spPr/>
    </dgm:pt>
    <dgm:pt modelId="{11DA9FD2-C413-4160-9B8B-80ED18519857}" type="pres">
      <dgm:prSet presAssocID="{70C6D50B-BF2E-4439-85C8-50CC7518452D}" presName="compNode" presStyleCnt="0"/>
      <dgm:spPr/>
    </dgm:pt>
    <dgm:pt modelId="{A4A4E42F-F5BE-4523-B726-42F821E08C33}" type="pres">
      <dgm:prSet presAssocID="{70C6D50B-BF2E-4439-85C8-50CC7518452D}" presName="node" presStyleLbl="node1" presStyleIdx="3" presStyleCnt="4">
        <dgm:presLayoutVars>
          <dgm:bulletEnabled val="1"/>
        </dgm:presLayoutVars>
      </dgm:prSet>
      <dgm:spPr/>
    </dgm:pt>
    <dgm:pt modelId="{D459B2F9-ECB2-4B59-8045-2622F2B98DA3}" type="pres">
      <dgm:prSet presAssocID="{70C6D50B-BF2E-4439-85C8-50CC7518452D}" presName="invisiNode" presStyleLbl="node1" presStyleIdx="3" presStyleCnt="4"/>
      <dgm:spPr/>
    </dgm:pt>
    <dgm:pt modelId="{8B203117-D760-4DBC-A665-8D42C3EB3887}" type="pres">
      <dgm:prSet presAssocID="{70C6D50B-BF2E-4439-85C8-50CC7518452D}" presName="imagNode"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2000" r="-12000"/>
          </a:stretch>
        </a:blipFill>
      </dgm:spPr>
    </dgm:pt>
  </dgm:ptLst>
  <dgm:cxnLst>
    <dgm:cxn modelId="{8ED7B22A-0193-4849-8C05-367A86215CA5}" type="presOf" srcId="{399BFE27-5412-4000-8CAF-CA1516CF21DA}" destId="{F11F4F84-B061-445A-A0CA-026EB1093684}" srcOrd="0" destOrd="0" presId="urn:microsoft.com/office/officeart/2005/8/layout/pList2"/>
    <dgm:cxn modelId="{58567063-6694-4D65-AD2B-DC6463BE0F68}" type="presOf" srcId="{70C6D50B-BF2E-4439-85C8-50CC7518452D}" destId="{A4A4E42F-F5BE-4523-B726-42F821E08C33}" srcOrd="0" destOrd="0" presId="urn:microsoft.com/office/officeart/2005/8/layout/pList2"/>
    <dgm:cxn modelId="{23F16650-C43D-4372-BF3F-A8471F8FEE6B}" srcId="{BF274570-5161-4B1D-922F-2B7D2AB98FD2}" destId="{70C6D50B-BF2E-4439-85C8-50CC7518452D}" srcOrd="3" destOrd="0" parTransId="{03B15F21-8302-4131-8EEC-1383E74B60BB}" sibTransId="{4119D9BC-0AA2-4017-BD92-E36066A44DBC}"/>
    <dgm:cxn modelId="{BE7EAB74-DFF6-483D-A207-B922E6D32FD3}" type="presOf" srcId="{BF274570-5161-4B1D-922F-2B7D2AB98FD2}" destId="{5C201AE1-3FC5-4C1D-9EEB-B05543323EA7}" srcOrd="0" destOrd="0" presId="urn:microsoft.com/office/officeart/2005/8/layout/pList2"/>
    <dgm:cxn modelId="{694F0A76-18BF-4DDC-A54B-CB564EF814D5}" srcId="{BF274570-5161-4B1D-922F-2B7D2AB98FD2}" destId="{B0B4BB64-7E34-44BC-B06F-42557A706ABD}" srcOrd="1" destOrd="0" parTransId="{3BE45150-589D-4805-A7CB-6DA0D8A2F221}" sibTransId="{E13EFB80-2571-4697-BB3B-48BB7EFE03E0}"/>
    <dgm:cxn modelId="{3F7DE57E-AD92-4BFF-9FE7-C770F55E6203}" type="presOf" srcId="{91B56685-0A2A-403C-9E82-3094E8F12679}" destId="{92038351-D413-4B6E-A3F0-E5E5038A5E9B}" srcOrd="0" destOrd="0" presId="urn:microsoft.com/office/officeart/2005/8/layout/pList2"/>
    <dgm:cxn modelId="{35D0AEAC-625E-405C-B373-3C95DD960D94}" type="presOf" srcId="{E13EFB80-2571-4697-BB3B-48BB7EFE03E0}" destId="{D658499D-8F3B-4AD2-8C62-6F599008743E}" srcOrd="0" destOrd="0" presId="urn:microsoft.com/office/officeart/2005/8/layout/pList2"/>
    <dgm:cxn modelId="{57B504B7-10AD-412D-8D29-252CFB80F4D9}" type="presOf" srcId="{89F3F538-BACA-486F-B7D6-39372079697A}" destId="{B9617F20-4E14-44AA-A4AE-7DD744A119E6}" srcOrd="0" destOrd="0" presId="urn:microsoft.com/office/officeart/2005/8/layout/pList2"/>
    <dgm:cxn modelId="{24FB40D6-4ADC-4D02-818A-3ED4A24535D4}" srcId="{BF274570-5161-4B1D-922F-2B7D2AB98FD2}" destId="{89F3F538-BACA-486F-B7D6-39372079697A}" srcOrd="0" destOrd="0" parTransId="{00625ADB-73A9-4FFB-8D63-6BAFC1C98607}" sibTransId="{399BFE27-5412-4000-8CAF-CA1516CF21DA}"/>
    <dgm:cxn modelId="{23FEE1E4-1748-4555-B9FA-6430472A9694}" type="presOf" srcId="{C3684A00-4C6C-43AB-8BAD-F1A9511244C1}" destId="{B1B5E7F0-D785-47AC-A346-97A77AF0C07A}" srcOrd="0" destOrd="0" presId="urn:microsoft.com/office/officeart/2005/8/layout/pList2"/>
    <dgm:cxn modelId="{313EEBE8-D8D1-4B80-9604-68387C8D44FF}" type="presOf" srcId="{B0B4BB64-7E34-44BC-B06F-42557A706ABD}" destId="{13C5220D-3C75-4E0B-87CF-127537E807CE}" srcOrd="0" destOrd="0" presId="urn:microsoft.com/office/officeart/2005/8/layout/pList2"/>
    <dgm:cxn modelId="{C1D1B4FB-1F9B-4BAA-8455-01C29DE399D6}" srcId="{BF274570-5161-4B1D-922F-2B7D2AB98FD2}" destId="{C3684A00-4C6C-43AB-8BAD-F1A9511244C1}" srcOrd="2" destOrd="0" parTransId="{3F15982C-BA4C-4E9D-BCDF-B148EFEA6569}" sibTransId="{91B56685-0A2A-403C-9E82-3094E8F12679}"/>
    <dgm:cxn modelId="{0743E857-D828-4541-8B47-5B7ACDD261EE}" type="presParOf" srcId="{5C201AE1-3FC5-4C1D-9EEB-B05543323EA7}" destId="{5E769ECE-996D-4031-8D12-4A3BB22FD0EF}" srcOrd="0" destOrd="0" presId="urn:microsoft.com/office/officeart/2005/8/layout/pList2"/>
    <dgm:cxn modelId="{7F14FE1A-29F1-4DFB-B2E9-63B3FD198241}" type="presParOf" srcId="{5C201AE1-3FC5-4C1D-9EEB-B05543323EA7}" destId="{D1F26429-B83E-4915-8506-C8EA4F6541AF}" srcOrd="1" destOrd="0" presId="urn:microsoft.com/office/officeart/2005/8/layout/pList2"/>
    <dgm:cxn modelId="{13F5015E-CA77-4E0B-B363-88992B627F7F}" type="presParOf" srcId="{D1F26429-B83E-4915-8506-C8EA4F6541AF}" destId="{EE4CABE2-63DD-4806-A740-055F07B5CD5F}" srcOrd="0" destOrd="0" presId="urn:microsoft.com/office/officeart/2005/8/layout/pList2"/>
    <dgm:cxn modelId="{FDEB151A-2AAD-406E-A1A7-963F90344730}" type="presParOf" srcId="{EE4CABE2-63DD-4806-A740-055F07B5CD5F}" destId="{B9617F20-4E14-44AA-A4AE-7DD744A119E6}" srcOrd="0" destOrd="0" presId="urn:microsoft.com/office/officeart/2005/8/layout/pList2"/>
    <dgm:cxn modelId="{B53203C4-76E1-4C31-B412-BF2BE21F118D}" type="presParOf" srcId="{EE4CABE2-63DD-4806-A740-055F07B5CD5F}" destId="{2BBBBE1D-8F87-454D-AFF8-16685A922E46}" srcOrd="1" destOrd="0" presId="urn:microsoft.com/office/officeart/2005/8/layout/pList2"/>
    <dgm:cxn modelId="{D511E947-5536-4C56-A26F-6877A403C843}" type="presParOf" srcId="{EE4CABE2-63DD-4806-A740-055F07B5CD5F}" destId="{3161F3DC-49A4-4E22-9F7A-9DB44A355CAB}" srcOrd="2" destOrd="0" presId="urn:microsoft.com/office/officeart/2005/8/layout/pList2"/>
    <dgm:cxn modelId="{19E7C05D-5175-478A-BDD7-8E8A8CBEB0EC}" type="presParOf" srcId="{D1F26429-B83E-4915-8506-C8EA4F6541AF}" destId="{F11F4F84-B061-445A-A0CA-026EB1093684}" srcOrd="1" destOrd="0" presId="urn:microsoft.com/office/officeart/2005/8/layout/pList2"/>
    <dgm:cxn modelId="{FEF5836B-7F04-414C-8975-70EE3877F843}" type="presParOf" srcId="{D1F26429-B83E-4915-8506-C8EA4F6541AF}" destId="{917FAF9E-9BFD-4923-8EDB-3D6426B0DDD7}" srcOrd="2" destOrd="0" presId="urn:microsoft.com/office/officeart/2005/8/layout/pList2"/>
    <dgm:cxn modelId="{035F4E65-19A4-4634-AC9B-A147CB51E140}" type="presParOf" srcId="{917FAF9E-9BFD-4923-8EDB-3D6426B0DDD7}" destId="{13C5220D-3C75-4E0B-87CF-127537E807CE}" srcOrd="0" destOrd="0" presId="urn:microsoft.com/office/officeart/2005/8/layout/pList2"/>
    <dgm:cxn modelId="{EA962F48-3314-4FE3-A3B1-F53818E5B0A2}" type="presParOf" srcId="{917FAF9E-9BFD-4923-8EDB-3D6426B0DDD7}" destId="{77C8A980-30A6-477A-B096-1748C12211F2}" srcOrd="1" destOrd="0" presId="urn:microsoft.com/office/officeart/2005/8/layout/pList2"/>
    <dgm:cxn modelId="{B9643EB2-4F1C-4C5D-91C3-DFC63F56BEA2}" type="presParOf" srcId="{917FAF9E-9BFD-4923-8EDB-3D6426B0DDD7}" destId="{E44A23EA-DAC2-4C12-8B14-0C1C0226743A}" srcOrd="2" destOrd="0" presId="urn:microsoft.com/office/officeart/2005/8/layout/pList2"/>
    <dgm:cxn modelId="{5F233BC4-863C-4E4E-AE94-22FBA1270238}" type="presParOf" srcId="{D1F26429-B83E-4915-8506-C8EA4F6541AF}" destId="{D658499D-8F3B-4AD2-8C62-6F599008743E}" srcOrd="3" destOrd="0" presId="urn:microsoft.com/office/officeart/2005/8/layout/pList2"/>
    <dgm:cxn modelId="{325509C9-65F3-4548-835F-173A58E14E0C}" type="presParOf" srcId="{D1F26429-B83E-4915-8506-C8EA4F6541AF}" destId="{2DA5BB3C-085B-4252-B75E-322AD6C183A4}" srcOrd="4" destOrd="0" presId="urn:microsoft.com/office/officeart/2005/8/layout/pList2"/>
    <dgm:cxn modelId="{4E8E85E9-AED7-46FF-B958-FAB55CD7D220}" type="presParOf" srcId="{2DA5BB3C-085B-4252-B75E-322AD6C183A4}" destId="{B1B5E7F0-D785-47AC-A346-97A77AF0C07A}" srcOrd="0" destOrd="0" presId="urn:microsoft.com/office/officeart/2005/8/layout/pList2"/>
    <dgm:cxn modelId="{5902A58D-039F-41A3-86B3-71D878F13EA1}" type="presParOf" srcId="{2DA5BB3C-085B-4252-B75E-322AD6C183A4}" destId="{9DF1F3F5-3B91-4954-A17E-ABFFB922C430}" srcOrd="1" destOrd="0" presId="urn:microsoft.com/office/officeart/2005/8/layout/pList2"/>
    <dgm:cxn modelId="{0F459F7B-AB39-4DE0-A643-8C3EBFA53DD7}" type="presParOf" srcId="{2DA5BB3C-085B-4252-B75E-322AD6C183A4}" destId="{04796325-B8EA-4B6D-AFF5-86153E9D1C91}" srcOrd="2" destOrd="0" presId="urn:microsoft.com/office/officeart/2005/8/layout/pList2"/>
    <dgm:cxn modelId="{78B15EEF-E90E-41E0-BF4B-DC7CB72E0C25}" type="presParOf" srcId="{D1F26429-B83E-4915-8506-C8EA4F6541AF}" destId="{92038351-D413-4B6E-A3F0-E5E5038A5E9B}" srcOrd="5" destOrd="0" presId="urn:microsoft.com/office/officeart/2005/8/layout/pList2"/>
    <dgm:cxn modelId="{CFAFA28D-8801-4222-A55B-C9EAE3C1A849}" type="presParOf" srcId="{D1F26429-B83E-4915-8506-C8EA4F6541AF}" destId="{11DA9FD2-C413-4160-9B8B-80ED18519857}" srcOrd="6" destOrd="0" presId="urn:microsoft.com/office/officeart/2005/8/layout/pList2"/>
    <dgm:cxn modelId="{5721CF1E-D288-4BA0-94FF-D61D5230C1B7}" type="presParOf" srcId="{11DA9FD2-C413-4160-9B8B-80ED18519857}" destId="{A4A4E42F-F5BE-4523-B726-42F821E08C33}" srcOrd="0" destOrd="0" presId="urn:microsoft.com/office/officeart/2005/8/layout/pList2"/>
    <dgm:cxn modelId="{C7987E4F-8226-431B-B8D5-CFB2FAD1A8A9}" type="presParOf" srcId="{11DA9FD2-C413-4160-9B8B-80ED18519857}" destId="{D459B2F9-ECB2-4B59-8045-2622F2B98DA3}" srcOrd="1" destOrd="0" presId="urn:microsoft.com/office/officeart/2005/8/layout/pList2"/>
    <dgm:cxn modelId="{3A609773-DD0C-4427-8CE9-60493DA60BAE}" type="presParOf" srcId="{11DA9FD2-C413-4160-9B8B-80ED18519857}" destId="{8B203117-D760-4DBC-A665-8D42C3EB388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F3FDF-EBF4-4F36-8DE2-1F7B10EA6743}">
      <dsp:nvSpPr>
        <dsp:cNvPr id="0" name=""/>
        <dsp:cNvSpPr/>
      </dsp:nvSpPr>
      <dsp:spPr>
        <a:xfrm>
          <a:off x="783086" y="1314145"/>
          <a:ext cx="3942438" cy="3942438"/>
        </a:xfrm>
        <a:prstGeom prst="ellipse">
          <a:avLst/>
        </a:prstGeom>
        <a:solidFill>
          <a:schemeClr val="accent3">
            <a:hueOff val="-11217085"/>
            <a:satOff val="65772"/>
            <a:lumOff val="-2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16811-92FC-4CB4-A202-3D4F4C7E0C37}">
      <dsp:nvSpPr>
        <dsp:cNvPr id="0" name=""/>
        <dsp:cNvSpPr/>
      </dsp:nvSpPr>
      <dsp:spPr>
        <a:xfrm>
          <a:off x="1582526" y="2158174"/>
          <a:ext cx="2365462" cy="2365462"/>
        </a:xfrm>
        <a:prstGeom prst="ellipse">
          <a:avLst/>
        </a:prstGeom>
        <a:solidFill>
          <a:schemeClr val="accent3">
            <a:hueOff val="-5608542"/>
            <a:satOff val="32886"/>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17D277-5493-4632-87DF-4AA9CE79A68D}">
      <dsp:nvSpPr>
        <dsp:cNvPr id="0" name=""/>
        <dsp:cNvSpPr/>
      </dsp:nvSpPr>
      <dsp:spPr>
        <a:xfrm>
          <a:off x="2360062" y="2891121"/>
          <a:ext cx="788487" cy="7884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A71771-15A1-4A49-81AC-7521A2A629B6}">
      <dsp:nvSpPr>
        <dsp:cNvPr id="0" name=""/>
        <dsp:cNvSpPr/>
      </dsp:nvSpPr>
      <dsp:spPr>
        <a:xfrm>
          <a:off x="5382598" y="0"/>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sv-SE" sz="2200" kern="1200"/>
            <a:t>Individfaktorer</a:t>
          </a:r>
        </a:p>
      </dsp:txBody>
      <dsp:txXfrm>
        <a:off x="5382598" y="0"/>
        <a:ext cx="1971219" cy="1149877"/>
      </dsp:txXfrm>
    </dsp:sp>
    <dsp:sp modelId="{089BA63C-4971-4B5A-BCAB-43418794DD1B}">
      <dsp:nvSpPr>
        <dsp:cNvPr id="0" name=""/>
        <dsp:cNvSpPr/>
      </dsp:nvSpPr>
      <dsp:spPr>
        <a:xfrm>
          <a:off x="4889793" y="574938"/>
          <a:ext cx="492804"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0DF2B-2961-475A-A967-9F063FFCCC09}">
      <dsp:nvSpPr>
        <dsp:cNvPr id="0" name=""/>
        <dsp:cNvSpPr/>
      </dsp:nvSpPr>
      <dsp:spPr>
        <a:xfrm rot="5400000">
          <a:off x="2466179" y="863722"/>
          <a:ext cx="2709769" cy="2133516"/>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779DBD-B8F2-4402-A03A-F3836EF982D2}">
      <dsp:nvSpPr>
        <dsp:cNvPr id="0" name=""/>
        <dsp:cNvSpPr/>
      </dsp:nvSpPr>
      <dsp:spPr>
        <a:xfrm>
          <a:off x="5382598" y="1149877"/>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sv-SE" sz="2200" kern="1200"/>
            <a:t>Familjefaktorer</a:t>
          </a:r>
        </a:p>
      </dsp:txBody>
      <dsp:txXfrm>
        <a:off x="5382598" y="1149877"/>
        <a:ext cx="1971219" cy="1149877"/>
      </dsp:txXfrm>
    </dsp:sp>
    <dsp:sp modelId="{29184494-BE99-416F-A3B2-E02813544209}">
      <dsp:nvSpPr>
        <dsp:cNvPr id="0" name=""/>
        <dsp:cNvSpPr/>
      </dsp:nvSpPr>
      <dsp:spPr>
        <a:xfrm>
          <a:off x="4889793" y="1724816"/>
          <a:ext cx="492804"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B26FF-DE93-4B55-A486-CEDA1349E2BD}">
      <dsp:nvSpPr>
        <dsp:cNvPr id="0" name=""/>
        <dsp:cNvSpPr/>
      </dsp:nvSpPr>
      <dsp:spPr>
        <a:xfrm rot="5400000">
          <a:off x="3047820" y="1995662"/>
          <a:ext cx="2111569" cy="1568433"/>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4752B-7455-4DC5-9C3F-CC79151CF1A7}">
      <dsp:nvSpPr>
        <dsp:cNvPr id="0" name=""/>
        <dsp:cNvSpPr/>
      </dsp:nvSpPr>
      <dsp:spPr>
        <a:xfrm>
          <a:off x="5382598" y="2299755"/>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sv-SE" sz="2200" kern="1200" dirty="0"/>
            <a:t>”</a:t>
          </a:r>
          <a:r>
            <a:rPr lang="sv-SE" sz="2200" kern="1200" dirty="0" err="1"/>
            <a:t>Kringfaktorer</a:t>
          </a:r>
          <a:r>
            <a:rPr lang="sv-SE" sz="2200" kern="1200" dirty="0"/>
            <a:t>”</a:t>
          </a:r>
        </a:p>
      </dsp:txBody>
      <dsp:txXfrm>
        <a:off x="5382598" y="2299755"/>
        <a:ext cx="1971219" cy="1149877"/>
      </dsp:txXfrm>
    </dsp:sp>
    <dsp:sp modelId="{0758C522-A3F0-4E62-9053-D9DAD9A6F88C}">
      <dsp:nvSpPr>
        <dsp:cNvPr id="0" name=""/>
        <dsp:cNvSpPr/>
      </dsp:nvSpPr>
      <dsp:spPr>
        <a:xfrm>
          <a:off x="4889793" y="2874694"/>
          <a:ext cx="492804"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CB1EE-824F-427F-94B5-0EE3AC9399ED}">
      <dsp:nvSpPr>
        <dsp:cNvPr id="0" name=""/>
        <dsp:cNvSpPr/>
      </dsp:nvSpPr>
      <dsp:spPr>
        <a:xfrm rot="5400000">
          <a:off x="3630184" y="3126681"/>
          <a:ext cx="1508639" cy="100335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69ECE-996D-4031-8D12-4A3BB22FD0EF}">
      <dsp:nvSpPr>
        <dsp:cNvPr id="0" name=""/>
        <dsp:cNvSpPr/>
      </dsp:nvSpPr>
      <dsp:spPr>
        <a:xfrm>
          <a:off x="0" y="73514"/>
          <a:ext cx="7047783" cy="1984720"/>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1F3DC-49A4-4E22-9F7A-9DB44A355CAB}">
      <dsp:nvSpPr>
        <dsp:cNvPr id="0" name=""/>
        <dsp:cNvSpPr/>
      </dsp:nvSpPr>
      <dsp:spPr>
        <a:xfrm>
          <a:off x="213374" y="264629"/>
          <a:ext cx="1539775" cy="145546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17F20-4E14-44AA-A4AE-7DD744A119E6}">
      <dsp:nvSpPr>
        <dsp:cNvPr id="0" name=""/>
        <dsp:cNvSpPr/>
      </dsp:nvSpPr>
      <dsp:spPr>
        <a:xfrm rot="10800000">
          <a:off x="213374" y="1984720"/>
          <a:ext cx="1539775" cy="2425769"/>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err="1"/>
            <a:t>Tydligt</a:t>
          </a:r>
          <a:r>
            <a:rPr lang="en-US" sz="1700" b="1" kern="1200" dirty="0"/>
            <a:t> </a:t>
          </a:r>
          <a:r>
            <a:rPr lang="en-US" sz="1700" b="1" kern="1200" dirty="0" err="1"/>
            <a:t>definierade</a:t>
          </a:r>
          <a:r>
            <a:rPr lang="en-US" sz="1700" b="1" kern="1200" dirty="0"/>
            <a:t> </a:t>
          </a:r>
          <a:r>
            <a:rPr lang="en-US" sz="1700" b="1" kern="1200" dirty="0" err="1"/>
            <a:t>lärandemål</a:t>
          </a: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r>
            <a:rPr lang="en-US" sz="1700" kern="1200" dirty="0"/>
            <a:t>(</a:t>
          </a:r>
          <a:r>
            <a:rPr lang="en-US" sz="1700" kern="1200" dirty="0" err="1"/>
            <a:t>Bleses</a:t>
          </a:r>
          <a:r>
            <a:rPr lang="en-US" sz="1700" kern="1200" dirty="0"/>
            <a:t> et al., 2018)</a:t>
          </a:r>
          <a:endParaRPr lang="sv-SE" sz="1700" kern="1200" dirty="0"/>
        </a:p>
      </dsp:txBody>
      <dsp:txXfrm rot="10800000">
        <a:off x="260727" y="1984720"/>
        <a:ext cx="1445069" cy="2378416"/>
      </dsp:txXfrm>
    </dsp:sp>
    <dsp:sp modelId="{E44A23EA-DAC2-4C12-8B14-0C1C0226743A}">
      <dsp:nvSpPr>
        <dsp:cNvPr id="0" name=""/>
        <dsp:cNvSpPr/>
      </dsp:nvSpPr>
      <dsp:spPr>
        <a:xfrm>
          <a:off x="1907127" y="264629"/>
          <a:ext cx="1539775" cy="14554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C5220D-3C75-4E0B-87CF-127537E807CE}">
      <dsp:nvSpPr>
        <dsp:cNvPr id="0" name=""/>
        <dsp:cNvSpPr/>
      </dsp:nvSpPr>
      <dsp:spPr>
        <a:xfrm rot="10800000">
          <a:off x="1907127" y="1984720"/>
          <a:ext cx="1539775" cy="2425769"/>
        </a:xfrm>
        <a:prstGeom prst="round2SameRect">
          <a:avLst>
            <a:gd name="adj1" fmla="val 10500"/>
            <a:gd name="adj2" fmla="val 0"/>
          </a:avLst>
        </a:prstGeom>
        <a:solidFill>
          <a:schemeClr val="accent3">
            <a:hueOff val="-3739028"/>
            <a:satOff val="21924"/>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err="1"/>
            <a:t>Interaktion</a:t>
          </a:r>
          <a:r>
            <a:rPr lang="en-US" sz="1700" b="1" kern="1200" dirty="0"/>
            <a:t> av </a:t>
          </a:r>
          <a:r>
            <a:rPr lang="en-US" sz="1700" b="1" kern="1200" dirty="0" err="1"/>
            <a:t>hög</a:t>
          </a:r>
          <a:r>
            <a:rPr lang="en-US" sz="1700" b="1" kern="1200" dirty="0"/>
            <a:t> </a:t>
          </a:r>
          <a:r>
            <a:rPr lang="en-US" sz="1700" b="1" kern="1200" dirty="0" err="1"/>
            <a:t>kvalitet</a:t>
          </a:r>
          <a:r>
            <a:rPr lang="en-US" sz="1700" b="1" kern="1200" dirty="0"/>
            <a:t>!</a:t>
          </a:r>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r>
            <a:rPr lang="en-US" sz="1700" b="1" kern="1200" dirty="0"/>
            <a:t> </a:t>
          </a:r>
          <a:r>
            <a:rPr lang="en-US" sz="1700" kern="1200" dirty="0"/>
            <a:t>(Hamre et al., 2014)</a:t>
          </a:r>
          <a:endParaRPr lang="sv-SE" sz="1700" kern="1200" dirty="0"/>
        </a:p>
      </dsp:txBody>
      <dsp:txXfrm rot="10800000">
        <a:off x="1954480" y="1984720"/>
        <a:ext cx="1445069" cy="2378416"/>
      </dsp:txXfrm>
    </dsp:sp>
    <dsp:sp modelId="{04796325-B8EA-4B6D-AFF5-86153E9D1C91}">
      <dsp:nvSpPr>
        <dsp:cNvPr id="0" name=""/>
        <dsp:cNvSpPr/>
      </dsp:nvSpPr>
      <dsp:spPr>
        <a:xfrm>
          <a:off x="3600880" y="264629"/>
          <a:ext cx="1539775" cy="145546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B5E7F0-D785-47AC-A346-97A77AF0C07A}">
      <dsp:nvSpPr>
        <dsp:cNvPr id="0" name=""/>
        <dsp:cNvSpPr/>
      </dsp:nvSpPr>
      <dsp:spPr>
        <a:xfrm rot="10800000">
          <a:off x="3600880" y="1984720"/>
          <a:ext cx="1539775" cy="2425769"/>
        </a:xfrm>
        <a:prstGeom prst="round2SameRect">
          <a:avLst>
            <a:gd name="adj1" fmla="val 10500"/>
            <a:gd name="adj2" fmla="val 0"/>
          </a:avLst>
        </a:prstGeom>
        <a:solidFill>
          <a:schemeClr val="accent3">
            <a:hueOff val="-7478057"/>
            <a:satOff val="43848"/>
            <a:lumOff val="-1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err="1"/>
            <a:t>Starkt</a:t>
          </a:r>
          <a:r>
            <a:rPr lang="en-US" sz="1700" b="1" kern="1200" dirty="0"/>
            <a:t> </a:t>
          </a:r>
          <a:r>
            <a:rPr lang="en-US" sz="1700" b="1" kern="1200" dirty="0" err="1"/>
            <a:t>modersmål</a:t>
          </a:r>
          <a:r>
            <a:rPr lang="en-US" sz="1700" b="1" kern="1200" dirty="0"/>
            <a:t> </a:t>
          </a:r>
          <a:r>
            <a:rPr lang="en-US" sz="1700" b="1" kern="1200" dirty="0" err="1"/>
            <a:t>gynnar</a:t>
          </a:r>
          <a:r>
            <a:rPr lang="en-US" sz="1700" b="1" kern="1200" dirty="0"/>
            <a:t> </a:t>
          </a:r>
          <a:r>
            <a:rPr lang="en-US" sz="1700" b="1" kern="1200" dirty="0" err="1"/>
            <a:t>andraspråks-utvecklingen</a:t>
          </a: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r>
            <a:rPr lang="en-US" sz="1700" b="0" kern="1200" dirty="0"/>
            <a:t>(Haddad, 2023)</a:t>
          </a:r>
          <a:endParaRPr lang="sv-SE" sz="1700" b="0" kern="1200" dirty="0"/>
        </a:p>
      </dsp:txBody>
      <dsp:txXfrm rot="10800000">
        <a:off x="3648233" y="1984720"/>
        <a:ext cx="1445069" cy="2378416"/>
      </dsp:txXfrm>
    </dsp:sp>
    <dsp:sp modelId="{8B203117-D760-4DBC-A665-8D42C3EB3887}">
      <dsp:nvSpPr>
        <dsp:cNvPr id="0" name=""/>
        <dsp:cNvSpPr/>
      </dsp:nvSpPr>
      <dsp:spPr>
        <a:xfrm>
          <a:off x="5294633" y="264629"/>
          <a:ext cx="1539775" cy="1455461"/>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4E42F-F5BE-4523-B726-42F821E08C33}">
      <dsp:nvSpPr>
        <dsp:cNvPr id="0" name=""/>
        <dsp:cNvSpPr/>
      </dsp:nvSpPr>
      <dsp:spPr>
        <a:xfrm rot="10800000">
          <a:off x="5294633" y="1984720"/>
          <a:ext cx="1539775" cy="2425769"/>
        </a:xfrm>
        <a:prstGeom prst="round2SameRect">
          <a:avLst>
            <a:gd name="adj1" fmla="val 10500"/>
            <a:gd name="adj2" fmla="val 0"/>
          </a:avLst>
        </a:prstGeom>
        <a:solidFill>
          <a:schemeClr val="accent3">
            <a:hueOff val="-11217085"/>
            <a:satOff val="65772"/>
            <a:lumOff val="-2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err="1"/>
            <a:t>Interaktiv</a:t>
          </a:r>
          <a:r>
            <a:rPr lang="en-US" sz="1700" b="1" kern="1200" dirty="0"/>
            <a:t> </a:t>
          </a:r>
          <a:r>
            <a:rPr lang="en-US" sz="1700" b="1" kern="1200" dirty="0" err="1"/>
            <a:t>högläsning</a:t>
          </a: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r>
            <a:rPr lang="en-US" sz="1700" b="1" kern="1200" dirty="0"/>
            <a:t> </a:t>
          </a:r>
          <a:r>
            <a:rPr lang="en-US" sz="1700" kern="1200" dirty="0"/>
            <a:t>(</a:t>
          </a:r>
          <a:r>
            <a:rPr lang="sv-SE" sz="1700" b="0" i="0" u="none" kern="1200" dirty="0" err="1"/>
            <a:t>Grøver</a:t>
          </a:r>
          <a:r>
            <a:rPr lang="sv-SE" sz="1700" b="0" i="0" u="none" kern="1200" dirty="0"/>
            <a:t> et al., 2020)</a:t>
          </a:r>
          <a:endParaRPr lang="sv-SE" sz="1700" kern="1200" dirty="0"/>
        </a:p>
      </dsp:txBody>
      <dsp:txXfrm rot="10800000">
        <a:off x="5341986" y="1984720"/>
        <a:ext cx="1445069" cy="237841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2023-12-04</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54956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1</a:t>
            </a:fld>
            <a:endParaRPr lang="sv-SE"/>
          </a:p>
        </p:txBody>
      </p:sp>
    </p:spTree>
    <p:extLst>
      <p:ext uri="{BB962C8B-B14F-4D97-AF65-F5344CB8AC3E}">
        <p14:creationId xmlns:p14="http://schemas.microsoft.com/office/powerpoint/2010/main" val="29496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Det verkar ha avgörande betydelse att jobba mot uttalade och specifika lärandemål. </a:t>
            </a:r>
          </a:p>
          <a:p>
            <a:r>
              <a:rPr lang="sv-SE" noProof="0" dirty="0"/>
              <a:t>Ett annat område där vi har mycket forskningsunderlag är kvaliteten I interaktionen mellan barn och vuxen, både vad gäller mer kommunikativa aspekter som att den vuxna är lyhörd och </a:t>
            </a:r>
            <a:r>
              <a:rPr lang="sv-SE" noProof="0" dirty="0" err="1"/>
              <a:t>inlyssnande</a:t>
            </a:r>
            <a:r>
              <a:rPr lang="sv-SE" noProof="0" dirty="0"/>
              <a:t>, speglar och bekräftar det barnet kommunicerar, men också mer renodlade språkliga aspekter som att använda ett lagom komplext språk som stimulerar barnens utveckling av t ex ordförråd och grammatik… </a:t>
            </a:r>
          </a:p>
          <a:p>
            <a:r>
              <a:rPr lang="sv-SE" noProof="0" dirty="0"/>
              <a:t>Ytterligare ett arbetssätt som vi har goda vetenskapligt grundade skäl att rekommendera I ett språkutvecklande arbetssätt är dialogisk eller interaktiv högläsning, alltså att man parallellt med läsningen/berättandet också gör barnen delaktiga och aktiva genom att samtala och ställa frågor kring både bokens innehåll och att reflektera vidare utifrån barnens erfarenheter… Mer komplext språk  -både ordförråd och grammatik – vid högläsning än i vardagliga samtal. Dessutom möjlighet att gå i in i föreställningsvärlden och att bearbeta egna upplevelser med hjälp av litteraturen. </a:t>
            </a:r>
          </a:p>
          <a:p>
            <a:r>
              <a:rPr lang="sv-SE" sz="1200" noProof="0" dirty="0"/>
              <a:t>Starkt modersmål gynnar andraspråksutvecklingen</a:t>
            </a:r>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10</a:t>
            </a:fld>
            <a:endParaRPr lang="sv-SE"/>
          </a:p>
        </p:txBody>
      </p:sp>
    </p:spTree>
    <p:extLst>
      <p:ext uri="{BB962C8B-B14F-4D97-AF65-F5344CB8AC3E}">
        <p14:creationId xmlns:p14="http://schemas.microsoft.com/office/powerpoint/2010/main" val="264107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744538"/>
            <a:ext cx="4965700"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Stötta barnet i att hitta alternativa strategier och lösningar. Utmaningar på lagom nivå. Bryta ner i överkomliga mindre steg.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Promoting</a:t>
            </a:r>
            <a:r>
              <a:rPr lang="sv-SE" sz="1200" dirty="0"/>
              <a:t> alternative </a:t>
            </a:r>
            <a:r>
              <a:rPr lang="sv-SE" sz="1200" dirty="0" err="1"/>
              <a:t>thinking</a:t>
            </a:r>
            <a:r>
              <a:rPr lang="sv-SE" sz="1200" dirty="0"/>
              <a:t> </a:t>
            </a:r>
            <a:r>
              <a:rPr lang="sv-SE" sz="1200" dirty="0" err="1"/>
              <a:t>strategies</a:t>
            </a:r>
            <a:r>
              <a:rPr lang="sv-SE" sz="1200" dirty="0"/>
              <a:t>, t ex att hantera frustration, att styra sin uppmärksamhet osv.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Kompensatoriska åtgärder t ex kognitivt stöd såsom bildschema över dagens händelser, förberedelse. Vad ska jag göra ,var ,med vem, hur länge osv?</a:t>
            </a:r>
          </a:p>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B07EF9-98EF-4518-8BBE-A1979697E7A7}" type="slidenum">
              <a:rPr kumimoji="0" lang="sv-SE" altLang="sv-S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sv-SE" altLang="sv-S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215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12</a:t>
            </a:fld>
            <a:endParaRPr lang="sv-SE"/>
          </a:p>
        </p:txBody>
      </p:sp>
    </p:spTree>
    <p:extLst>
      <p:ext uri="{BB962C8B-B14F-4D97-AF65-F5344CB8AC3E}">
        <p14:creationId xmlns:p14="http://schemas.microsoft.com/office/powerpoint/2010/main" val="179059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v-SE" dirty="0"/>
              <a:t>Risk- och skyddsfaktorer för utveckling, lärande, välmående finns på flera nivåer, både hos individen, i familjen och på en bredare samhällsnivå, t ex förskola/skola, det vidgade nätverket kring familjen osv. Samverkar på ett ofta komplext sätt.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Tydliga riskfaktorer för psykisk ohälsa är omsorgssvikt, att vara utsatt för våld och trauma av olika slag. Men man löper också ökad risk för exempelvis psykisk ohälsa och sociala problem om man har språkliga svårigheter eller en grundläggande uppmärksamhetsproblematik –individuella skillnader.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det som gör att en del barn klarar sig förhållandevis väl trots många riskfaktorer? </a:t>
            </a:r>
            <a:r>
              <a:rPr lang="sv-SE" dirty="0" err="1"/>
              <a:t>Resiliens</a:t>
            </a:r>
            <a:r>
              <a:rPr lang="sv-SE" dirty="0"/>
              <a:t>, motståndskraft, ”maskrosbarn”. Trygga anknytningsmönster kan vara ett skydd för barn som varit med om traumatiska händelser. Men en annan skyddsfaktor är personens </a:t>
            </a:r>
            <a:r>
              <a:rPr lang="sv-SE" b="1" dirty="0"/>
              <a:t>exekutiva funktioner eller förmågor, </a:t>
            </a:r>
            <a:r>
              <a:rPr lang="sv-SE" dirty="0"/>
              <a:t>som jag kommer att prata mer om alldeles strax. Apropå att sambanden mellan olika risk- och skyddsfaktorer ofta är komplexa så finns det kopplingar mellan just tidig anknytning och förmågan till självreglering, som ligger nära begreppet exekutiva funktioner.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Föräldrars </a:t>
            </a:r>
            <a:r>
              <a:rPr lang="sv-SE" dirty="0" err="1"/>
              <a:t>responsivitet</a:t>
            </a:r>
            <a:r>
              <a:rPr lang="sv-SE" dirty="0"/>
              <a:t> till det lilla barnet spelar roll, alltså kommunikation, lyhördhet – fungerar sämre t ex om föräldern mår psykiskt dåligt. Språkmiljön i hemmet verkar påverkas av flera faktorer: individuella skillnader hos vårdnadshavare (t ex språkstörning, dyslexi), psykisk hälsa, utbildningsbakgrund osv. Apropå att skydds- och riskfaktorer finns på flera olika nivåer så visar studier att psykisk ohälsa hos föräldern verkar kunna vara en starkare riskfaktor för barnets utveckling i t ex vår svenska kontext än i sammanhang där man har ett mer självklart utökat nätverk/</a:t>
            </a:r>
            <a:r>
              <a:rPr lang="sv-SE" dirty="0" err="1"/>
              <a:t>extended</a:t>
            </a:r>
            <a:r>
              <a:rPr lang="sv-SE" dirty="0"/>
              <a:t> </a:t>
            </a:r>
            <a:r>
              <a:rPr lang="sv-SE" dirty="0" err="1"/>
              <a:t>family</a:t>
            </a:r>
            <a:r>
              <a:rPr lang="sv-SE" dirty="0"/>
              <a:t>/är mindre ensam i sitt föräldraskap. </a:t>
            </a:r>
          </a:p>
          <a:p>
            <a:endParaRPr lang="sv-SE" dirty="0"/>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2</a:t>
            </a:fld>
            <a:endParaRPr lang="sv-SE"/>
          </a:p>
        </p:txBody>
      </p:sp>
    </p:spTree>
    <p:extLst>
      <p:ext uri="{BB962C8B-B14F-4D97-AF65-F5344CB8AC3E}">
        <p14:creationId xmlns:p14="http://schemas.microsoft.com/office/powerpoint/2010/main" val="112540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 v</a:t>
            </a:r>
            <a:r>
              <a:rPr lang="sv-SE" sz="1200" kern="1200" dirty="0">
                <a:solidFill>
                  <a:schemeClr val="tx1"/>
                </a:solidFill>
                <a:effectLst/>
                <a:latin typeface="+mn-lt"/>
                <a:ea typeface="+mn-ea"/>
                <a:cs typeface="+mn-cs"/>
              </a:rPr>
              <a:t>ad menas egentligen med exekutiva förmågor eller exekutiva funktioner? Benämns även som kognitiv kontroll, självreglering. Det är förmågor som vi behöver för att kunna vrida och vända på situationer för att se dem ur olika perspektiv, lösa problem, planera målinriktat, kontrollera vårt eget beteende, styra våra impulser.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ANIM: Tre grundläggande komponenter: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3</a:t>
            </a:fld>
            <a:endParaRPr lang="sv-SE"/>
          </a:p>
        </p:txBody>
      </p:sp>
    </p:spTree>
    <p:extLst>
      <p:ext uri="{BB962C8B-B14F-4D97-AF65-F5344CB8AC3E}">
        <p14:creationId xmlns:p14="http://schemas.microsoft.com/office/powerpoint/2010/main" val="344278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sz="1200" b="0" i="0" u="none" strike="noStrike" kern="1200" dirty="0">
                <a:solidFill>
                  <a:schemeClr val="tx1"/>
                </a:solidFill>
                <a:effectLst/>
                <a:latin typeface="+mn-lt"/>
                <a:ea typeface="+mn-ea"/>
                <a:cs typeface="+mn-cs"/>
              </a:rPr>
              <a:t>Både den språkliga förmågan och de exekutiva förmågorna är alltså otroligt viktiga för utveckling och lärande. De utvecklas kraftigt i förskoleåldern och här finns också stora möjligheter att stötta och utmana utvecklingen inom både språk och exekutiv förmåga. </a:t>
            </a:r>
            <a:endParaRPr lang="sv-SE" sz="1200"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Stark språklig och exekutiv förmåga har ett prediktivt värde för mer övergripande aspekter som hur bra det går för en i skolan, hur det fungerar med kompisar och på lång sikt livskvalitet och delaktighet i samhället. </a:t>
            </a:r>
            <a:r>
              <a:rPr lang="sv-SE" sz="1200" b="1" i="0" u="none" strike="noStrike" kern="1200" dirty="0">
                <a:solidFill>
                  <a:schemeClr val="tx1"/>
                </a:solidFill>
                <a:effectLst/>
                <a:latin typeface="+mn-lt"/>
                <a:ea typeface="+mn-ea"/>
                <a:cs typeface="+mn-cs"/>
              </a:rPr>
              <a:t>(skyddsfaktorer).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Språkförmåga handlar bland annat om att förstå och använda reglerna för hur mindre delar kombineras till något större för att därigenom kunna uttrycka en mängd olika innebörder och kommunikativa funktioner. Man behöver ha tillgång till språkliga verktyg både för att kommunicera med andra, uttrycka sin identitet och för att kunna reflektera och lösa problem. </a:t>
            </a:r>
          </a:p>
          <a:p>
            <a:endParaRPr lang="sv-S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9264AB5-3208-46EB-A2CB-53BA67DEFF15}" type="slidenum">
              <a:rPr lang="sv-SE" smtClean="0"/>
              <a:pPr/>
              <a:t>4</a:t>
            </a:fld>
            <a:endParaRPr lang="sv-SE"/>
          </a:p>
        </p:txBody>
      </p:sp>
    </p:spTree>
    <p:extLst>
      <p:ext uri="{BB962C8B-B14F-4D97-AF65-F5344CB8AC3E}">
        <p14:creationId xmlns:p14="http://schemas.microsoft.com/office/powerpoint/2010/main" val="7234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Inom forskningsprojektet </a:t>
            </a:r>
            <a:r>
              <a:rPr lang="sv-SE" sz="1200" kern="1200" dirty="0" err="1">
                <a:solidFill>
                  <a:schemeClr val="tx1"/>
                </a:solidFill>
                <a:effectLst/>
                <a:latin typeface="+mn-lt"/>
                <a:ea typeface="+mn-ea"/>
                <a:cs typeface="+mn-cs"/>
              </a:rPr>
              <a:t>Hjärnvägar</a:t>
            </a:r>
            <a:r>
              <a:rPr lang="sv-SE" sz="1200" kern="1200" dirty="0">
                <a:solidFill>
                  <a:schemeClr val="tx1"/>
                </a:solidFill>
                <a:effectLst/>
                <a:latin typeface="+mn-lt"/>
                <a:ea typeface="+mn-ea"/>
                <a:cs typeface="+mn-cs"/>
              </a:rPr>
              <a:t> i förskolan tittade vi närmare på över 400 4-6-åringars språkliga och exekutiva förmågor. Vi kunde visa att barns språkliga förmågor hade ett samband till deras exekutiva förmågor, alltså högre kognitiva förmågor som har att göra med sådant som impulskontroll, arbetsminne och att kunna tänka flexibelt.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Det visade sig också att flickor hade ett försteg både vad gällde språklig förmåga i termer av ordförråd och grammatik samt exekutiva funktioner. Dessutom fanns det en signifikant koppling mellan barnens socioekonomiska bakgrund och deras språkliga och exekutiva förmåga.</a:t>
            </a:r>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5</a:t>
            </a:fld>
            <a:endParaRPr lang="sv-SE"/>
          </a:p>
        </p:txBody>
      </p:sp>
    </p:spTree>
    <p:extLst>
      <p:ext uri="{BB962C8B-B14F-4D97-AF65-F5344CB8AC3E}">
        <p14:creationId xmlns:p14="http://schemas.microsoft.com/office/powerpoint/2010/main" val="301107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Det visade sig att barnens ordförståelse, deras grammatiska förmåga alltså att kunna böja ord rätt och att bygga meningar och deras exekutiva förmågor hade samband med föräldrarnas socioekonomiska status, framför allt I termer av utbildningsbakgrund. De här resultaten gör att man ställer nya frågor kring hur man på bästa sätt kan ge ALLA barn så goda förutsättningar som möjligt för utveckling och lärande. </a:t>
            </a:r>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6</a:t>
            </a:fld>
            <a:endParaRPr lang="sv-SE"/>
          </a:p>
        </p:txBody>
      </p:sp>
    </p:spTree>
    <p:extLst>
      <p:ext uri="{BB962C8B-B14F-4D97-AF65-F5344CB8AC3E}">
        <p14:creationId xmlns:p14="http://schemas.microsoft.com/office/powerpoint/2010/main" val="377892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t>Ungefär 30 % av barnen i våra studier var flerspråkiga, motsvarar andelen ibland barn i förskola. Det fanns inga statistiskt signifikanta skillnader mellan enspråkiga och flerspråkiga barn på i stort sett alla våra olika mått på språk och EF utan den variationen som fanns bland deltagarna hängde snarare ihop med socioekonomisk bakgrund, </a:t>
            </a:r>
            <a:r>
              <a:rPr lang="sv-SE" noProof="0" dirty="0" err="1"/>
              <a:t>ffa</a:t>
            </a:r>
            <a:r>
              <a:rPr lang="sv-SE" noProof="0" dirty="0"/>
              <a:t> föräldrarnas utbildningsnivå, och barnets kön. </a:t>
            </a:r>
          </a:p>
        </p:txBody>
      </p:sp>
      <p:sp>
        <p:nvSpPr>
          <p:cNvPr id="4" name="Slide Number Placeholder 3"/>
          <p:cNvSpPr>
            <a:spLocks noGrp="1"/>
          </p:cNvSpPr>
          <p:nvPr>
            <p:ph type="sldNum" sz="quarter" idx="5"/>
          </p:nvPr>
        </p:nvSpPr>
        <p:spPr/>
        <p:txBody>
          <a:bodyPr/>
          <a:lstStyle/>
          <a:p>
            <a:fld id="{A9264AB5-3208-46EB-A2CB-53BA67DEFF15}" type="slidenum">
              <a:rPr lang="sv-SE" smtClean="0"/>
              <a:pPr/>
              <a:t>7</a:t>
            </a:fld>
            <a:endParaRPr lang="sv-SE"/>
          </a:p>
        </p:txBody>
      </p:sp>
    </p:spTree>
    <p:extLst>
      <p:ext uri="{BB962C8B-B14F-4D97-AF65-F5344CB8AC3E}">
        <p14:creationId xmlns:p14="http://schemas.microsoft.com/office/powerpoint/2010/main" val="300268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noProof="0" dirty="0"/>
              <a:t>Vår analys visade att det fanns signifikanta skillnader mellan pojkar och flickor på så sätt att </a:t>
            </a:r>
            <a:r>
              <a:rPr lang="sv-SE" noProof="0" dirty="0" err="1"/>
              <a:t>att</a:t>
            </a:r>
            <a:r>
              <a:rPr lang="sv-SE" noProof="0" dirty="0"/>
              <a:t> flickor hade ett försprång på alla mått på språklig och exekutiv förmåga, utom ett specifikt mått på uppmärksamhetsförmåga. </a:t>
            </a:r>
          </a:p>
          <a:p>
            <a:r>
              <a:rPr lang="sv-SE" noProof="0" dirty="0"/>
              <a:t>Det finns en mängd studier som visar att könsskillnader </a:t>
            </a:r>
            <a:r>
              <a:rPr lang="sv-SE" noProof="0" dirty="0" err="1"/>
              <a:t>vg</a:t>
            </a:r>
            <a:r>
              <a:rPr lang="sv-SE" noProof="0" dirty="0"/>
              <a:t> språkutveckling går att se väldigt tidigt I barns utveckling, De här könsskillnaderna ÖKAR dessutom med stigande ålder. </a:t>
            </a:r>
          </a:p>
          <a:p>
            <a:r>
              <a:rPr lang="sv-SE" noProof="0" dirty="0"/>
              <a:t>När det gäller skillnader mellan flickor och pojkar i exekutiva förmågor är tidigare resultat mer blandade och inte lika entydiga så det skulle man behöva följa upp med fler svenska studier.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noProof="0" dirty="0"/>
              <a:t>Behöver pojkar mer språkligt fokuserade aktiviteter?? Det skulle man behöva undersöka närmare. </a:t>
            </a:r>
            <a:endParaRPr lang="en-US"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8</a:t>
            </a:fld>
            <a:endParaRPr lang="sv-SE"/>
          </a:p>
        </p:txBody>
      </p:sp>
    </p:spTree>
    <p:extLst>
      <p:ext uri="{BB962C8B-B14F-4D97-AF65-F5344CB8AC3E}">
        <p14:creationId xmlns:p14="http://schemas.microsoft.com/office/powerpoint/2010/main" val="405653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Vad behövs för att ge barn så goda förutsättningar som möjligt för fortsatt utveckling och lärande? Och vad vet vi om metoder, tillvägagångssätt och förhållningssätt som har visat sig vara gynnsamma för språkutveckling respektive utveckling av exekutiv förmåga?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t>
            </a:r>
            <a:r>
              <a:rPr lang="sv-SE" sz="1200" kern="1200" dirty="0">
                <a:solidFill>
                  <a:schemeClr val="tx1"/>
                </a:solidFill>
                <a:effectLst/>
                <a:latin typeface="+mn-lt"/>
                <a:ea typeface="+mn-ea"/>
                <a:cs typeface="+mn-cs"/>
              </a:rPr>
              <a:t>vi har kunskap som tyder på att vissa metoder verkar vara mer effektiva än andra och vissa arbetssätt verkar dessutom ha potential att minska glappet dvs att accelerera lärande och utveckling hos barn med ett sämre utgångsläge. Detta betyder inte att det finns EN mirakelmetod och givetvis behöver man utgå från individen. </a:t>
            </a:r>
          </a:p>
          <a:p>
            <a:endParaRPr lang="sv-SE" dirty="0"/>
          </a:p>
        </p:txBody>
      </p:sp>
      <p:sp>
        <p:nvSpPr>
          <p:cNvPr id="4" name="Slide Number Placeholder 3"/>
          <p:cNvSpPr>
            <a:spLocks noGrp="1"/>
          </p:cNvSpPr>
          <p:nvPr>
            <p:ph type="sldNum" sz="quarter" idx="5"/>
          </p:nvPr>
        </p:nvSpPr>
        <p:spPr/>
        <p:txBody>
          <a:bodyPr/>
          <a:lstStyle/>
          <a:p>
            <a:fld id="{A9264AB5-3208-46EB-A2CB-53BA67DEFF15}" type="slidenum">
              <a:rPr lang="sv-SE" smtClean="0"/>
              <a:pPr/>
              <a:t>9</a:t>
            </a:fld>
            <a:endParaRPr lang="sv-SE"/>
          </a:p>
        </p:txBody>
      </p:sp>
    </p:spTree>
    <p:extLst>
      <p:ext uri="{BB962C8B-B14F-4D97-AF65-F5344CB8AC3E}">
        <p14:creationId xmlns:p14="http://schemas.microsoft.com/office/powerpoint/2010/main" val="2239643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srcRect l="4988" t="-362"/>
          <a:stretch>
            <a:fillRect/>
          </a:stretch>
        </p:blipFill>
        <p:spPr bwMode="auto">
          <a:xfrm>
            <a:off x="0" y="1571625"/>
            <a:ext cx="7258050" cy="5286375"/>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736B69F6-E9C0-4527-A80B-F9EDCCBA6712}" type="datetime1">
              <a:rPr lang="sv-SE" smtClean="0"/>
              <a:t>2023-12-04</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a:t>/Signe Tonér, Inst. för lingvistik</a:t>
            </a:r>
            <a:endParaRPr lang="sv-SE" dirty="0"/>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7E8A7EDE-BD91-40BB-BE54-40396E345EBA}" type="datetime1">
              <a:rPr lang="sv-SE" smtClean="0"/>
              <a:t>2023-12-04</a:t>
            </a:fld>
            <a:endParaRPr lang="sv-SE"/>
          </a:p>
        </p:txBody>
      </p:sp>
      <p:sp>
        <p:nvSpPr>
          <p:cNvPr id="6" name="Platshållare för sidfot 5"/>
          <p:cNvSpPr>
            <a:spLocks noGrp="1"/>
          </p:cNvSpPr>
          <p:nvPr>
            <p:ph type="ftr" sz="quarter" idx="11"/>
          </p:nvPr>
        </p:nvSpPr>
        <p:spPr/>
        <p:txBody>
          <a:bodyPr/>
          <a:lstStyle/>
          <a:p>
            <a:r>
              <a:rPr lang="sv-SE"/>
              <a:t>/Signe Tonér, Inst. för lingvistik</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99A26E45-0CF3-4F37-B3BA-56AED66F7B62}"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D0FB911A-69B9-4749-A181-F63305312EC3}" type="datetime1">
              <a:rPr lang="sv-SE" smtClean="0"/>
              <a:t>2023-12-04</a:t>
            </a:fld>
            <a:endParaRPr lang="sv-SE"/>
          </a:p>
        </p:txBody>
      </p:sp>
      <p:sp>
        <p:nvSpPr>
          <p:cNvPr id="8" name="Platshållare för sidfot 7"/>
          <p:cNvSpPr>
            <a:spLocks noGrp="1"/>
          </p:cNvSpPr>
          <p:nvPr>
            <p:ph type="ftr" sz="quarter" idx="11"/>
          </p:nvPr>
        </p:nvSpPr>
        <p:spPr/>
        <p:txBody>
          <a:bodyPr/>
          <a:lstStyle/>
          <a:p>
            <a:r>
              <a:rPr lang="sv-SE"/>
              <a:t>/Signe Tonér, Inst. för lingvistik</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79751420-9148-4ACA-95FA-9E9BA5CF3396}"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A4E8671-E551-42CE-9592-992DA6166D2F}" type="datetime1">
              <a:rPr lang="sv-SE" smtClean="0"/>
              <a:t>2023-12-04</a:t>
            </a:fld>
            <a:endParaRPr lang="sv-SE"/>
          </a:p>
        </p:txBody>
      </p:sp>
      <p:sp>
        <p:nvSpPr>
          <p:cNvPr id="3" name="Platshållare för sidfot 2"/>
          <p:cNvSpPr>
            <a:spLocks noGrp="1"/>
          </p:cNvSpPr>
          <p:nvPr>
            <p:ph type="ftr" sz="quarter" idx="11"/>
          </p:nvPr>
        </p:nvSpPr>
        <p:spPr/>
        <p:txBody>
          <a:bodyPr/>
          <a:lstStyle/>
          <a:p>
            <a:r>
              <a:rPr lang="sv-SE"/>
              <a:t>/Signe Tonér, Inst. för lingvistik</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781200" y="6152400"/>
            <a:ext cx="1123200" cy="280800"/>
          </a:xfrm>
        </p:spPr>
        <p:txBody>
          <a:bodyPr/>
          <a:lstStyle/>
          <a:p>
            <a:fld id="{164E4D6F-6776-4C1A-AD2B-3241A8CE009F}" type="datetime1">
              <a:rPr lang="sv-SE" smtClean="0"/>
              <a:t>2023-12-04</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a:t>/Signe Tonér, Inst. för lingvistik</a:t>
            </a:r>
            <a:endParaRPr lang="sv-SE" dirty="0"/>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F02E8EED-6A9E-419F-8360-312149C29D62}"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13C57B55-FE7E-4D16-8610-0488C5DC0D5A}" type="datetime1">
              <a:rPr lang="sv-SE" smtClean="0"/>
              <a:t>2023-12-04</a:t>
            </a:fld>
            <a:endParaRPr lang="sv-SE"/>
          </a:p>
        </p:txBody>
      </p:sp>
      <p:sp>
        <p:nvSpPr>
          <p:cNvPr id="6" name="Platshållare för sidfot 5"/>
          <p:cNvSpPr>
            <a:spLocks noGrp="1"/>
          </p:cNvSpPr>
          <p:nvPr>
            <p:ph type="ftr" sz="quarter" idx="11"/>
          </p:nvPr>
        </p:nvSpPr>
        <p:spPr/>
        <p:txBody>
          <a:bodyPr/>
          <a:lstStyle/>
          <a:p>
            <a:r>
              <a:rPr lang="sv-SE"/>
              <a:t>/Signe Tonér, Inst. för lingvistik</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D3655C41-3420-49D1-B628-6A8168F94115}"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D921635-81BB-4278-A921-D6D6E470111B}" type="datetime1">
              <a:rPr lang="sv-SE" smtClean="0"/>
              <a:t>2023-12-04</a:t>
            </a:fld>
            <a:endParaRPr lang="sv-SE"/>
          </a:p>
        </p:txBody>
      </p:sp>
      <p:sp>
        <p:nvSpPr>
          <p:cNvPr id="8" name="Platshållare för sidfot 7"/>
          <p:cNvSpPr>
            <a:spLocks noGrp="1"/>
          </p:cNvSpPr>
          <p:nvPr>
            <p:ph type="ftr" sz="quarter" idx="11"/>
          </p:nvPr>
        </p:nvSpPr>
        <p:spPr/>
        <p:txBody>
          <a:bodyPr/>
          <a:lstStyle/>
          <a:p>
            <a:r>
              <a:rPr lang="sv-SE"/>
              <a:t>/Signe Tonér, Inst. för lingvistik</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7C6184F8-2355-492C-98B2-614CC01A69EC}"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200266F-9728-4504-8F06-A98860682E6F}"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7BF9377-D881-4BF5-A21A-C36C7EE5D20C}" type="datetime1">
              <a:rPr lang="sv-SE" smtClean="0"/>
              <a:t>2023-12-04</a:t>
            </a:fld>
            <a:endParaRPr lang="sv-SE"/>
          </a:p>
        </p:txBody>
      </p:sp>
      <p:sp>
        <p:nvSpPr>
          <p:cNvPr id="3" name="Platshållare för sidfot 2"/>
          <p:cNvSpPr>
            <a:spLocks noGrp="1"/>
          </p:cNvSpPr>
          <p:nvPr>
            <p:ph type="ftr" sz="quarter" idx="11"/>
          </p:nvPr>
        </p:nvSpPr>
        <p:spPr/>
        <p:txBody>
          <a:bodyPr/>
          <a:lstStyle/>
          <a:p>
            <a:r>
              <a:rPr lang="sv-SE"/>
              <a:t>/Signe Tonér, Inst. för lingvistik</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15" name="Platshållare för innehåll 14"/>
          <p:cNvSpPr>
            <a:spLocks noGrp="1"/>
          </p:cNvSpPr>
          <p:nvPr>
            <p:ph sz="quarter" idx="12"/>
          </p:nvPr>
        </p:nvSpPr>
        <p:spPr>
          <a:xfrm>
            <a:off x="251521" y="0"/>
            <a:ext cx="5257105" cy="6858000"/>
          </a:xfrm>
          <a:prstGeom prst="rect">
            <a:avLst/>
          </a:prstGeom>
          <a:solidFill>
            <a:srgbClr val="FFFFFF">
              <a:alpha val="89804"/>
            </a:srgbClr>
          </a:solidFill>
        </p:spPr>
        <p:txBody>
          <a:bodyPr/>
          <a:lstStyle>
            <a:lvl1pPr>
              <a:defRPr/>
            </a:lvl1pPr>
          </a:lstStyle>
          <a:p>
            <a:pPr lvl="0"/>
            <a:endParaRPr lang="sv-SE" dirty="0"/>
          </a:p>
          <a:p>
            <a:pPr lvl="0"/>
            <a:endParaRPr lang="sv-SE" dirty="0"/>
          </a:p>
          <a:p>
            <a:pPr lvl="0"/>
            <a:endParaRPr lang="sv-SE" dirty="0"/>
          </a:p>
          <a:p>
            <a:pPr lvl="0"/>
            <a:endParaRPr lang="sv-SE" dirty="0"/>
          </a:p>
          <a:p>
            <a:pPr lvl="0"/>
            <a:endParaRPr lang="sv-SE" dirty="0"/>
          </a:p>
          <a:p>
            <a:pPr lvl="0"/>
            <a:endParaRPr lang="sv-SE" dirty="0"/>
          </a:p>
          <a:p>
            <a:pPr lvl="0"/>
            <a:r>
              <a:rPr lang="sv-SE" dirty="0"/>
              <a:t>Vit bakgrundsplatta</a:t>
            </a: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79" y="140363"/>
            <a:ext cx="1800000" cy="547631"/>
          </a:xfrm>
          <a:prstGeom prst="rect">
            <a:avLst/>
          </a:prstGeom>
        </p:spPr>
      </p:pic>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79" y="140362"/>
            <a:ext cx="1800000" cy="547631"/>
          </a:xfrm>
          <a:prstGeom prst="rect">
            <a:avLst/>
          </a:prstGeom>
        </p:spPr>
      </p:pic>
      <p:sp>
        <p:nvSpPr>
          <p:cNvPr id="12" name="Platshållare för innehåll 10"/>
          <p:cNvSpPr>
            <a:spLocks noGrp="1"/>
          </p:cNvSpPr>
          <p:nvPr>
            <p:ph sz="quarter" idx="10" hasCustomPrompt="1"/>
          </p:nvPr>
        </p:nvSpPr>
        <p:spPr>
          <a:xfrm>
            <a:off x="899592" y="2204864"/>
            <a:ext cx="5616160" cy="2881312"/>
          </a:xfrm>
          <a:prstGeom prst="rect">
            <a:avLst/>
          </a:prstGeom>
        </p:spPr>
        <p:txBody>
          <a:bodyPr/>
          <a:lstStyle>
            <a:lvl1pPr marL="0" indent="0" algn="l" rtl="0" fontAlgn="base">
              <a:lnSpc>
                <a:spcPct val="90000"/>
              </a:lnSpc>
              <a:spcBef>
                <a:spcPct val="0"/>
              </a:spcBef>
              <a:spcAft>
                <a:spcPct val="0"/>
              </a:spcAft>
              <a:buNone/>
              <a:defRPr lang="sv-SE" sz="1650" b="0" i="0" kern="1200" baseline="0" smtClean="0">
                <a:solidFill>
                  <a:srgbClr val="002F5F"/>
                </a:solidFill>
                <a:effectLst/>
                <a:latin typeface="Calibri" panose="020F0502020204030204" pitchFamily="34" charset="0"/>
                <a:ea typeface="Verdana" charset="0"/>
                <a:cs typeface="Verdana" charset="0"/>
              </a:defRPr>
            </a:lvl1pPr>
            <a:lvl2pPr marL="121500">
              <a:defRPr lang="sv-SE" sz="1500" kern="1200" baseline="0" dirty="0" smtClean="0">
                <a:solidFill>
                  <a:schemeClr val="tx2"/>
                </a:solidFill>
                <a:latin typeface="Calibri" panose="020F0502020204030204" pitchFamily="34" charset="0"/>
                <a:ea typeface="Verdana" charset="0"/>
                <a:cs typeface="Verdana" charset="0"/>
              </a:defRPr>
            </a:lvl2pPr>
            <a:lvl3pPr marL="121500">
              <a:defRPr sz="975" b="1" i="1">
                <a:solidFill>
                  <a:srgbClr val="002F5F"/>
                </a:solidFill>
                <a:latin typeface="Verdana" charset="0"/>
                <a:ea typeface="Verdana" charset="0"/>
                <a:cs typeface="Verdana" charset="0"/>
              </a:defRPr>
            </a:lvl3pPr>
            <a:lvl4pPr marL="121500">
              <a:defRPr lang="sv-SE" sz="1350" kern="1200" baseline="0" dirty="0" smtClean="0">
                <a:solidFill>
                  <a:schemeClr val="tx2"/>
                </a:solidFill>
                <a:latin typeface="Calibri" panose="020F0502020204030204" pitchFamily="34" charset="0"/>
                <a:ea typeface="Verdana" charset="0"/>
                <a:cs typeface="Verdana" charset="0"/>
              </a:defRPr>
            </a:lvl4pPr>
            <a:lvl5pPr marL="121500">
              <a:defRPr lang="sv-SE" sz="1350" kern="1200" baseline="0" dirty="0">
                <a:solidFill>
                  <a:schemeClr val="tx2"/>
                </a:solidFill>
                <a:latin typeface="Calibri" panose="020F0502020204030204" pitchFamily="34" charset="0"/>
                <a:ea typeface="Verdana" charset="0"/>
                <a:cs typeface="Verdana" charset="0"/>
              </a:defRPr>
            </a:lvl5pPr>
          </a:lstStyle>
          <a:p>
            <a:pPr lvl="0"/>
            <a:r>
              <a:rPr lang="sv-SE" dirty="0"/>
              <a:t>Underrubrik</a:t>
            </a:r>
          </a:p>
          <a:p>
            <a:pPr lvl="1"/>
            <a:r>
              <a:rPr lang="sv-SE" dirty="0"/>
              <a:t>Nivå två</a:t>
            </a:r>
          </a:p>
        </p:txBody>
      </p:sp>
      <p:sp>
        <p:nvSpPr>
          <p:cNvPr id="19" name="Platshållare för innehåll 10"/>
          <p:cNvSpPr>
            <a:spLocks noGrp="1"/>
          </p:cNvSpPr>
          <p:nvPr>
            <p:ph sz="quarter" idx="13" hasCustomPrompt="1"/>
          </p:nvPr>
        </p:nvSpPr>
        <p:spPr>
          <a:xfrm>
            <a:off x="899593" y="2204864"/>
            <a:ext cx="4176464" cy="2881312"/>
          </a:xfrm>
          <a:prstGeom prst="rect">
            <a:avLst/>
          </a:prstGeom>
        </p:spPr>
        <p:txBody>
          <a:bodyPr/>
          <a:lstStyle>
            <a:lvl1pPr marL="0" indent="0" algn="l" rtl="0" fontAlgn="base">
              <a:lnSpc>
                <a:spcPct val="90000"/>
              </a:lnSpc>
              <a:spcBef>
                <a:spcPct val="0"/>
              </a:spcBef>
              <a:spcAft>
                <a:spcPct val="0"/>
              </a:spcAft>
              <a:buNone/>
              <a:defRPr lang="sv-SE" sz="1650" b="0" i="0" kern="1200" baseline="0" smtClean="0">
                <a:solidFill>
                  <a:schemeClr val="tx2"/>
                </a:solidFill>
                <a:effectLst/>
                <a:latin typeface="Calibri" panose="020F0502020204030204" pitchFamily="34" charset="0"/>
                <a:ea typeface="Verdana" charset="0"/>
                <a:cs typeface="Verdana" charset="0"/>
              </a:defRPr>
            </a:lvl1pPr>
            <a:lvl2pPr marL="121500">
              <a:defRPr lang="sv-SE" sz="1500" kern="1200" baseline="0" dirty="0" smtClean="0">
                <a:solidFill>
                  <a:schemeClr val="tx2"/>
                </a:solidFill>
                <a:latin typeface="Calibri" panose="020F0502020204030204" pitchFamily="34" charset="0"/>
                <a:ea typeface="Verdana" charset="0"/>
                <a:cs typeface="Verdana" charset="0"/>
              </a:defRPr>
            </a:lvl2pPr>
            <a:lvl3pPr marL="121500">
              <a:defRPr sz="975" b="1" i="1">
                <a:solidFill>
                  <a:srgbClr val="002F5F"/>
                </a:solidFill>
                <a:latin typeface="Verdana" charset="0"/>
                <a:ea typeface="Verdana" charset="0"/>
                <a:cs typeface="Verdana" charset="0"/>
              </a:defRPr>
            </a:lvl3pPr>
            <a:lvl4pPr marL="121500">
              <a:defRPr lang="sv-SE" sz="1350" kern="1200" baseline="0" dirty="0" smtClean="0">
                <a:solidFill>
                  <a:schemeClr val="tx2"/>
                </a:solidFill>
                <a:latin typeface="Calibri" panose="020F0502020204030204" pitchFamily="34" charset="0"/>
                <a:ea typeface="Verdana" charset="0"/>
                <a:cs typeface="Verdana" charset="0"/>
              </a:defRPr>
            </a:lvl4pPr>
            <a:lvl5pPr marL="121500">
              <a:defRPr lang="sv-SE" sz="1350" kern="1200" baseline="0" dirty="0">
                <a:solidFill>
                  <a:schemeClr val="tx2"/>
                </a:solidFill>
                <a:latin typeface="Calibri" panose="020F0502020204030204" pitchFamily="34" charset="0"/>
                <a:ea typeface="Verdana" charset="0"/>
                <a:cs typeface="Verdana" charset="0"/>
              </a:defRPr>
            </a:lvl5pPr>
          </a:lstStyle>
          <a:p>
            <a:pPr lvl="0"/>
            <a:r>
              <a:rPr lang="sv-SE" dirty="0"/>
              <a:t>Underrubrik</a:t>
            </a:r>
          </a:p>
          <a:p>
            <a:pPr lvl="1"/>
            <a:r>
              <a:rPr lang="sv-SE" dirty="0"/>
              <a:t>Nivå två</a:t>
            </a:r>
          </a:p>
        </p:txBody>
      </p:sp>
      <p:sp>
        <p:nvSpPr>
          <p:cNvPr id="20" name="Platshållare för text 3"/>
          <p:cNvSpPr>
            <a:spLocks noGrp="1"/>
          </p:cNvSpPr>
          <p:nvPr>
            <p:ph type="body" sz="quarter" idx="11" hasCustomPrompt="1"/>
          </p:nvPr>
        </p:nvSpPr>
        <p:spPr>
          <a:xfrm>
            <a:off x="900114" y="1268415"/>
            <a:ext cx="4175944" cy="648419"/>
          </a:xfrm>
          <a:prstGeom prst="rect">
            <a:avLst/>
          </a:prstGeom>
        </p:spPr>
        <p:txBody>
          <a:bodyPr/>
          <a:lstStyle>
            <a:lvl1pPr marL="0" indent="0">
              <a:buNone/>
              <a:defRPr sz="1875" b="1" i="0" baseline="0">
                <a:solidFill>
                  <a:schemeClr val="tx2"/>
                </a:solidFill>
              </a:defRPr>
            </a:lvl1pPr>
          </a:lstStyle>
          <a:p>
            <a:pPr lvl="0"/>
            <a:r>
              <a:rPr lang="sv-SE" dirty="0"/>
              <a:t>Huvudrubrik</a:t>
            </a:r>
          </a:p>
        </p:txBody>
      </p:sp>
      <p:pic>
        <p:nvPicPr>
          <p:cNvPr id="21" name="Bildobjekt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79" y="140362"/>
            <a:ext cx="1800000" cy="547631"/>
          </a:xfrm>
          <a:prstGeom prst="rect">
            <a:avLst/>
          </a:prstGeom>
        </p:spPr>
      </p:pic>
      <p:sp>
        <p:nvSpPr>
          <p:cNvPr id="2" name="Rubrik 1"/>
          <p:cNvSpPr>
            <a:spLocks noGrp="1"/>
          </p:cNvSpPr>
          <p:nvPr>
            <p:ph type="title"/>
          </p:nvPr>
        </p:nvSpPr>
        <p:spPr>
          <a:xfrm>
            <a:off x="628650" y="365127"/>
            <a:ext cx="7886700" cy="1325563"/>
          </a:xfrm>
          <a:prstGeom prst="rect">
            <a:avLst/>
          </a:prstGeom>
        </p:spPr>
        <p:txBody>
          <a:bodyPr/>
          <a:lstStyle/>
          <a:p>
            <a:r>
              <a:rPr lang="sv-SE"/>
              <a:t>Klicka här för att ändra format</a:t>
            </a:r>
          </a:p>
        </p:txBody>
      </p:sp>
      <p:sp>
        <p:nvSpPr>
          <p:cNvPr id="3" name="textruta 2"/>
          <p:cNvSpPr txBox="1"/>
          <p:nvPr userDrawn="1"/>
        </p:nvSpPr>
        <p:spPr>
          <a:xfrm>
            <a:off x="628651" y="6309320"/>
            <a:ext cx="4447406" cy="300082"/>
          </a:xfrm>
          <a:prstGeom prst="rect">
            <a:avLst/>
          </a:prstGeom>
          <a:noFill/>
        </p:spPr>
        <p:txBody>
          <a:bodyPr wrap="square" rtlCol="0">
            <a:spAutoFit/>
          </a:bodyPr>
          <a:lstStyle/>
          <a:p>
            <a:endParaRPr lang="sv-SE" sz="1350" dirty="0"/>
          </a:p>
        </p:txBody>
      </p:sp>
    </p:spTree>
    <p:extLst>
      <p:ext uri="{BB962C8B-B14F-4D97-AF65-F5344CB8AC3E}">
        <p14:creationId xmlns:p14="http://schemas.microsoft.com/office/powerpoint/2010/main" val="343739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endast)">
    <p:spTree>
      <p:nvGrpSpPr>
        <p:cNvPr id="1" name=""/>
        <p:cNvGrpSpPr/>
        <p:nvPr/>
      </p:nvGrpSpPr>
      <p:grpSpPr>
        <a:xfrm>
          <a:off x="0" y="0"/>
          <a:ext cx="0" cy="0"/>
          <a:chOff x="0" y="0"/>
          <a:chExt cx="0" cy="0"/>
        </a:xfrm>
      </p:grpSpPr>
      <p:sp>
        <p:nvSpPr>
          <p:cNvPr id="5" name="Platshållare för innehåll 4"/>
          <p:cNvSpPr>
            <a:spLocks noGrp="1"/>
          </p:cNvSpPr>
          <p:nvPr>
            <p:ph sz="quarter" idx="10"/>
          </p:nvPr>
        </p:nvSpPr>
        <p:spPr>
          <a:xfrm>
            <a:off x="1403351" y="2060577"/>
            <a:ext cx="5184775" cy="3744913"/>
          </a:xfrm>
          <a:prstGeom prst="rect">
            <a:avLst/>
          </a:prstGeo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79" y="140363"/>
            <a:ext cx="1800000" cy="547631"/>
          </a:xfrm>
          <a:prstGeom prst="rect">
            <a:avLst/>
          </a:prstGeom>
        </p:spPr>
      </p:pic>
    </p:spTree>
    <p:extLst>
      <p:ext uri="{BB962C8B-B14F-4D97-AF65-F5344CB8AC3E}">
        <p14:creationId xmlns:p14="http://schemas.microsoft.com/office/powerpoint/2010/main" val="311093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en-US"/>
              <a:t>Click to edit Master title style</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E7889B65-EC0C-4E20-8782-D1AF19EE9635}" type="datetime1">
              <a:rPr lang="sv-SE" smtClean="0"/>
              <a:t>2023-12-04</a:t>
            </a:fld>
            <a:endParaRPr lang="sv-SE"/>
          </a:p>
        </p:txBody>
      </p:sp>
      <p:sp>
        <p:nvSpPr>
          <p:cNvPr id="6" name="Platshållare för sidfot 5"/>
          <p:cNvSpPr>
            <a:spLocks noGrp="1"/>
          </p:cNvSpPr>
          <p:nvPr>
            <p:ph type="ftr" sz="quarter" idx="11"/>
          </p:nvPr>
        </p:nvSpPr>
        <p:spPr/>
        <p:txBody>
          <a:bodyPr/>
          <a:lstStyle/>
          <a:p>
            <a:r>
              <a:rPr lang="sv-SE"/>
              <a:t>/Signe Tonér, Inst. för lingvistik</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Click to edit Master text styles</a:t>
            </a:r>
          </a:p>
        </p:txBody>
      </p:sp>
      <p:sp>
        <p:nvSpPr>
          <p:cNvPr id="4" name="Platshållare för datum 3"/>
          <p:cNvSpPr>
            <a:spLocks noGrp="1"/>
          </p:cNvSpPr>
          <p:nvPr>
            <p:ph type="dt" sz="half" idx="10"/>
          </p:nvPr>
        </p:nvSpPr>
        <p:spPr/>
        <p:txBody>
          <a:bodyPr/>
          <a:lstStyle/>
          <a:p>
            <a:fld id="{BD73D068-35AA-419F-B2C3-32550BDE15D8}"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37E960EB-D3D6-41C2-BFF7-8BBD24CF480B}" type="datetime1">
              <a:rPr lang="sv-SE" smtClean="0"/>
              <a:t>2023-12-04</a:t>
            </a:fld>
            <a:endParaRPr lang="sv-SE"/>
          </a:p>
        </p:txBody>
      </p:sp>
      <p:sp>
        <p:nvSpPr>
          <p:cNvPr id="8" name="Platshållare för sidfot 7"/>
          <p:cNvSpPr>
            <a:spLocks noGrp="1"/>
          </p:cNvSpPr>
          <p:nvPr>
            <p:ph type="ftr" sz="quarter" idx="11"/>
          </p:nvPr>
        </p:nvSpPr>
        <p:spPr/>
        <p:txBody>
          <a:bodyPr/>
          <a:lstStyle/>
          <a:p>
            <a:r>
              <a:rPr lang="sv-SE"/>
              <a:t>/Signe Tonér, Inst. för lingvistik</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AAF8C5F6-8159-4A94-BD9F-EE2A80B5747B}"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D6A8107-DBA5-47EB-80A1-C7D0C675C5DB}" type="datetime1">
              <a:rPr lang="sv-SE" smtClean="0"/>
              <a:t>2023-12-04</a:t>
            </a:fld>
            <a:endParaRPr lang="sv-SE"/>
          </a:p>
        </p:txBody>
      </p:sp>
      <p:sp>
        <p:nvSpPr>
          <p:cNvPr id="3" name="Platshållare för sidfot 2"/>
          <p:cNvSpPr>
            <a:spLocks noGrp="1"/>
          </p:cNvSpPr>
          <p:nvPr>
            <p:ph type="ftr" sz="quarter" idx="11"/>
          </p:nvPr>
        </p:nvSpPr>
        <p:spPr/>
        <p:txBody>
          <a:bodyPr/>
          <a:lstStyle/>
          <a:p>
            <a:r>
              <a:rPr lang="sv-SE"/>
              <a:t>/Signe Tonér, Inst. för lingvistik</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781200" y="6152400"/>
            <a:ext cx="1123200" cy="280800"/>
          </a:xfrm>
        </p:spPr>
        <p:txBody>
          <a:bodyPr/>
          <a:lstStyle/>
          <a:p>
            <a:fld id="{91645E0C-0A4A-439D-B9CB-790493190A0A}" type="datetime1">
              <a:rPr lang="sv-SE" smtClean="0"/>
              <a:t>2023-12-04</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a:t>/Signe Tonér, Inst. för lingvistik</a:t>
            </a:r>
            <a:endParaRPr lang="sv-SE" dirty="0"/>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0F73A16A-0C4A-400C-B7EA-FD0A1E98AAC9}" type="datetime1">
              <a:rPr lang="sv-SE" smtClean="0"/>
              <a:t>2023-12-04</a:t>
            </a:fld>
            <a:endParaRPr lang="sv-SE"/>
          </a:p>
        </p:txBody>
      </p:sp>
      <p:sp>
        <p:nvSpPr>
          <p:cNvPr id="5" name="Platshållare för sidfot 4"/>
          <p:cNvSpPr>
            <a:spLocks noGrp="1"/>
          </p:cNvSpPr>
          <p:nvPr>
            <p:ph type="ftr" sz="quarter" idx="11"/>
          </p:nvPr>
        </p:nvSpPr>
        <p:spPr/>
        <p:txBody>
          <a:bodyPr/>
          <a:lstStyle/>
          <a:p>
            <a:r>
              <a:rPr lang="sv-SE"/>
              <a:t>/Signe Tonér, Inst. för lingvistik</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02C48769-9619-413D-B961-370329CD303C}" type="datetime1">
              <a:rPr lang="sv-SE" smtClean="0"/>
              <a:t>2023-12-04</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/Signe Tonér, Inst. för lingvistik</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userDrawn="1"/>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55" r:id="rId7"/>
  </p:sldLayoutIdLst>
  <p:hf sldNum="0" hdr="0" ftr="0" dt="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C46F0CC1-E5F5-49A3-B7FA-FCCDEA99424F}" type="datetime1">
              <a:rPr lang="sv-SE" smtClean="0"/>
              <a:t>2023-12-04</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/Signe Tonér, Inst. för lingvistik</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userDrawn="1"/>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ftr="0" dt="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E87E1EA4-3695-4A90-BF8A-D63D5DF81F44}" type="datetime1">
              <a:rPr lang="sv-SE" smtClean="0"/>
              <a:t>2023-12-04</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/Signe Tonér, Inst. för lingvistik</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userDrawn="1"/>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79" y="140363"/>
            <a:ext cx="1800000" cy="547631"/>
          </a:xfrm>
          <a:prstGeom prst="rect">
            <a:avLst/>
          </a:prstGeom>
        </p:spPr>
      </p:pic>
    </p:spTree>
    <p:extLst>
      <p:ext uri="{BB962C8B-B14F-4D97-AF65-F5344CB8AC3E}">
        <p14:creationId xmlns:p14="http://schemas.microsoft.com/office/powerpoint/2010/main" val="3368128090"/>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freepngimg.com/png/27143-toolbox-transpar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ixabay.com/en/puzzle-game-solution-connection-226743/"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ublicdomainpictures.net/view-image.php?image=2698&am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isc-online.com/assetrepository/viewasset?id=22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nio.com/people/children-kids/blonde-cute-boy-girl-brother-sist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tlantislearningcommunity.org/learning/skills-to-succeed/skills-learning-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08000" y="2437200"/>
            <a:ext cx="7380424" cy="487744"/>
          </a:xfrm>
        </p:spPr>
        <p:txBody>
          <a:bodyPr>
            <a:normAutofit fontScale="90000"/>
          </a:bodyPr>
          <a:lstStyle/>
          <a:p>
            <a:r>
              <a:rPr lang="sv-SE" sz="4000" b="1" dirty="0"/>
              <a:t>Språkliga och exekutiva förmågor hos förskolebarn</a:t>
            </a:r>
            <a:endParaRPr lang="sv-SE" sz="2700" dirty="0"/>
          </a:p>
        </p:txBody>
      </p:sp>
      <p:sp>
        <p:nvSpPr>
          <p:cNvPr id="3" name="Underrubrik 2"/>
          <p:cNvSpPr>
            <a:spLocks noGrp="1"/>
          </p:cNvSpPr>
          <p:nvPr>
            <p:ph type="subTitle" idx="1"/>
          </p:nvPr>
        </p:nvSpPr>
        <p:spPr>
          <a:xfrm>
            <a:off x="1010366" y="4465554"/>
            <a:ext cx="7162033" cy="2378112"/>
          </a:xfrm>
        </p:spPr>
        <p:txBody>
          <a:bodyPr>
            <a:normAutofit/>
          </a:bodyPr>
          <a:lstStyle/>
          <a:p>
            <a:r>
              <a:rPr lang="en-US" b="1" dirty="0" err="1"/>
              <a:t>Webbinarium</a:t>
            </a:r>
            <a:r>
              <a:rPr lang="en-US" b="1" dirty="0"/>
              <a:t>, </a:t>
            </a:r>
            <a:r>
              <a:rPr lang="en-US" b="1" dirty="0" err="1"/>
              <a:t>Stiftelsen</a:t>
            </a:r>
            <a:r>
              <a:rPr lang="en-US" b="1" dirty="0"/>
              <a:t> </a:t>
            </a:r>
            <a:r>
              <a:rPr lang="en-US" b="1" dirty="0" err="1"/>
              <a:t>Allmänna</a:t>
            </a:r>
            <a:r>
              <a:rPr lang="en-US" b="1" dirty="0"/>
              <a:t> </a:t>
            </a:r>
            <a:r>
              <a:rPr lang="en-US" b="1" dirty="0" err="1"/>
              <a:t>Barnahuset</a:t>
            </a:r>
            <a:endParaRPr lang="en-US" b="1" dirty="0"/>
          </a:p>
          <a:p>
            <a:r>
              <a:rPr lang="sv-SE" dirty="0"/>
              <a:t>2023-12-07</a:t>
            </a:r>
          </a:p>
          <a:p>
            <a:r>
              <a:rPr lang="sv-SE" dirty="0"/>
              <a:t>Signe Tonér, </a:t>
            </a:r>
          </a:p>
        </p:txBody>
      </p:sp>
    </p:spTree>
    <p:extLst>
      <p:ext uri="{BB962C8B-B14F-4D97-AF65-F5344CB8AC3E}">
        <p14:creationId xmlns:p14="http://schemas.microsoft.com/office/powerpoint/2010/main" val="229650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C6F080C-32AE-4C1F-96F9-F74E102533D1}"/>
              </a:ext>
            </a:extLst>
          </p:cNvPr>
          <p:cNvGraphicFramePr>
            <a:graphicFrameLocks noGrp="1"/>
          </p:cNvGraphicFramePr>
          <p:nvPr>
            <p:ph sz="quarter" idx="10"/>
            <p:extLst>
              <p:ext uri="{D42A27DB-BD31-4B8C-83A1-F6EECF244321}">
                <p14:modId xmlns:p14="http://schemas.microsoft.com/office/powerpoint/2010/main" val="1055863984"/>
              </p:ext>
            </p:extLst>
          </p:nvPr>
        </p:nvGraphicFramePr>
        <p:xfrm>
          <a:off x="1048108" y="1916832"/>
          <a:ext cx="7047783" cy="441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316AB54-2065-47BE-ACBE-CDBC00CE07BD}"/>
              </a:ext>
            </a:extLst>
          </p:cNvPr>
          <p:cNvSpPr/>
          <p:nvPr/>
        </p:nvSpPr>
        <p:spPr>
          <a:xfrm>
            <a:off x="1601141" y="836712"/>
            <a:ext cx="583264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base">
              <a:spcBef>
                <a:spcPct val="0"/>
              </a:spcBef>
              <a:spcAft>
                <a:spcPct val="0"/>
              </a:spcAft>
            </a:pPr>
            <a:r>
              <a:rPr lang="en-US" sz="4000" dirty="0" err="1">
                <a:solidFill>
                  <a:srgbClr val="000000"/>
                </a:solidFill>
                <a:latin typeface="Calibri" panose="020F0502020204030204"/>
              </a:rPr>
              <a:t>Metoder</a:t>
            </a:r>
            <a:r>
              <a:rPr lang="en-US" sz="4000" dirty="0">
                <a:solidFill>
                  <a:srgbClr val="000000"/>
                </a:solidFill>
                <a:latin typeface="Calibri" panose="020F0502020204030204"/>
              </a:rPr>
              <a:t> </a:t>
            </a:r>
            <a:r>
              <a:rPr lang="en-US" sz="4000" dirty="0" err="1">
                <a:solidFill>
                  <a:srgbClr val="000000"/>
                </a:solidFill>
                <a:latin typeface="Calibri" panose="020F0502020204030204"/>
              </a:rPr>
              <a:t>som</a:t>
            </a:r>
            <a:r>
              <a:rPr lang="en-US" sz="4000" dirty="0">
                <a:solidFill>
                  <a:srgbClr val="000000"/>
                </a:solidFill>
                <a:latin typeface="Calibri" panose="020F0502020204030204"/>
              </a:rPr>
              <a:t> </a:t>
            </a:r>
            <a:r>
              <a:rPr lang="en-US" sz="4000" dirty="0" err="1">
                <a:solidFill>
                  <a:srgbClr val="000000"/>
                </a:solidFill>
                <a:latin typeface="Calibri" panose="020F0502020204030204"/>
              </a:rPr>
              <a:t>stärker</a:t>
            </a:r>
            <a:r>
              <a:rPr lang="en-US" sz="4000" dirty="0">
                <a:solidFill>
                  <a:srgbClr val="000000"/>
                </a:solidFill>
                <a:latin typeface="Calibri" panose="020F0502020204030204"/>
              </a:rPr>
              <a:t> </a:t>
            </a:r>
            <a:r>
              <a:rPr lang="en-US" sz="4000" dirty="0" err="1">
                <a:solidFill>
                  <a:srgbClr val="000000"/>
                </a:solidFill>
                <a:latin typeface="Calibri" panose="020F0502020204030204"/>
              </a:rPr>
              <a:t>språk</a:t>
            </a:r>
            <a:endParaRPr lang="sv-SE" sz="4000" dirty="0">
              <a:solidFill>
                <a:srgbClr val="000000"/>
              </a:solidFill>
              <a:latin typeface="Calibri" panose="020F0502020204030204"/>
            </a:endParaRPr>
          </a:p>
        </p:txBody>
      </p:sp>
    </p:spTree>
    <p:extLst>
      <p:ext uri="{BB962C8B-B14F-4D97-AF65-F5344CB8AC3E}">
        <p14:creationId xmlns:p14="http://schemas.microsoft.com/office/powerpoint/2010/main" val="19712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A57A42-44E7-4F73-9351-54F6611A3613}"/>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503" y="1430779"/>
            <a:ext cx="5337074" cy="4425620"/>
          </a:xfrm>
        </p:spPr>
      </p:pic>
      <p:sp>
        <p:nvSpPr>
          <p:cNvPr id="5" name="Rectangle 4">
            <a:extLst>
              <a:ext uri="{FF2B5EF4-FFF2-40B4-BE49-F238E27FC236}">
                <a16:creationId xmlns:a16="http://schemas.microsoft.com/office/drawing/2014/main" id="{515446C8-9BAC-4E43-9DE9-BC690A501483}"/>
              </a:ext>
            </a:extLst>
          </p:cNvPr>
          <p:cNvSpPr/>
          <p:nvPr/>
        </p:nvSpPr>
        <p:spPr>
          <a:xfrm>
            <a:off x="3392740" y="0"/>
            <a:ext cx="5751260" cy="6669360"/>
          </a:xfrm>
          <a:prstGeom prst="rect">
            <a:avLst/>
          </a:prstGeom>
          <a:solidFill>
            <a:schemeClr val="bg1">
              <a:alpha val="65000"/>
            </a:schemeClr>
          </a:solidFill>
          <a:ln>
            <a:noFill/>
          </a:ln>
          <a:effectLst>
            <a:outerShdw blurRad="660400" dist="508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fontAlgn="base">
              <a:spcBef>
                <a:spcPct val="0"/>
              </a:spcBef>
              <a:spcAft>
                <a:spcPct val="0"/>
              </a:spcAft>
            </a:pPr>
            <a:endParaRPr lang="sv-SE" sz="2700" dirty="0">
              <a:solidFill>
                <a:srgbClr val="000000"/>
              </a:solidFill>
              <a:latin typeface="Calibri" panose="020F0502020204030204"/>
            </a:endParaRPr>
          </a:p>
          <a:p>
            <a:pPr defTabSz="685800" fontAlgn="base">
              <a:spcBef>
                <a:spcPct val="0"/>
              </a:spcBef>
              <a:spcAft>
                <a:spcPct val="0"/>
              </a:spcAft>
            </a:pPr>
            <a:endParaRPr lang="sv-SE" sz="2700" dirty="0">
              <a:solidFill>
                <a:srgbClr val="000000"/>
              </a:solidFill>
              <a:latin typeface="Calibri" panose="020F0502020204030204"/>
            </a:endParaRPr>
          </a:p>
          <a:p>
            <a:pPr defTabSz="685800" fontAlgn="base">
              <a:spcBef>
                <a:spcPct val="0"/>
              </a:spcBef>
              <a:spcAft>
                <a:spcPct val="0"/>
              </a:spcAft>
            </a:pPr>
            <a:endParaRPr lang="sv-SE" sz="2700" dirty="0">
              <a:solidFill>
                <a:srgbClr val="000000"/>
              </a:solidFill>
              <a:latin typeface="Calibri" panose="020F0502020204030204"/>
            </a:endParaRPr>
          </a:p>
          <a:p>
            <a:pPr algn="ctr" defTabSz="685800" fontAlgn="base">
              <a:spcBef>
                <a:spcPct val="0"/>
              </a:spcBef>
              <a:spcAft>
                <a:spcPct val="0"/>
              </a:spcAft>
            </a:pPr>
            <a:endParaRPr lang="sv-SE" sz="3300" dirty="0">
              <a:solidFill>
                <a:srgbClr val="000000"/>
              </a:solidFill>
              <a:latin typeface="Calibri" panose="020F0502020204030204"/>
            </a:endParaRPr>
          </a:p>
          <a:p>
            <a:pPr algn="ctr" defTabSz="685800" fontAlgn="base">
              <a:spcBef>
                <a:spcPct val="0"/>
              </a:spcBef>
              <a:spcAft>
                <a:spcPct val="0"/>
              </a:spcAft>
            </a:pPr>
            <a:endParaRPr lang="sv-SE" sz="4050" dirty="0">
              <a:solidFill>
                <a:srgbClr val="000000"/>
              </a:solidFill>
              <a:latin typeface="Calibri" panose="020F0502020204030204"/>
            </a:endParaRPr>
          </a:p>
          <a:p>
            <a:pPr algn="ctr" defTabSz="685800" fontAlgn="base">
              <a:spcBef>
                <a:spcPct val="0"/>
              </a:spcBef>
              <a:spcAft>
                <a:spcPct val="0"/>
              </a:spcAft>
            </a:pPr>
            <a:r>
              <a:rPr lang="sv-SE" sz="3600" dirty="0">
                <a:solidFill>
                  <a:srgbClr val="000000"/>
                </a:solidFill>
                <a:latin typeface="Calibri" panose="020F0502020204030204"/>
              </a:rPr>
              <a:t>Metoder som stärker </a:t>
            </a:r>
          </a:p>
          <a:p>
            <a:pPr algn="ctr" defTabSz="685800" fontAlgn="base">
              <a:spcBef>
                <a:spcPct val="0"/>
              </a:spcBef>
              <a:spcAft>
                <a:spcPct val="0"/>
              </a:spcAft>
            </a:pPr>
            <a:r>
              <a:rPr lang="sv-SE" sz="3600" dirty="0">
                <a:solidFill>
                  <a:srgbClr val="000000"/>
                </a:solidFill>
                <a:latin typeface="Calibri" panose="020F0502020204030204"/>
              </a:rPr>
              <a:t>exekutiv förmåga</a:t>
            </a:r>
          </a:p>
          <a:p>
            <a:pPr algn="ctr" defTabSz="685800" fontAlgn="base">
              <a:spcBef>
                <a:spcPct val="0"/>
              </a:spcBef>
              <a:spcAft>
                <a:spcPct val="0"/>
              </a:spcAft>
            </a:pPr>
            <a:endParaRPr lang="en-US" sz="3300" dirty="0">
              <a:solidFill>
                <a:srgbClr val="000000"/>
              </a:solidFill>
              <a:latin typeface="Calibri" panose="020F0502020204030204"/>
            </a:endParaRPr>
          </a:p>
          <a:p>
            <a:pPr marL="428625" indent="-428625" defTabSz="685800" fontAlgn="base">
              <a:spcBef>
                <a:spcPct val="0"/>
              </a:spcBef>
              <a:spcAft>
                <a:spcPct val="0"/>
              </a:spcAft>
              <a:buFont typeface="Arial" panose="020B0604020202020204" pitchFamily="34" charset="0"/>
              <a:buChar char="•"/>
            </a:pPr>
            <a:r>
              <a:rPr lang="sv-SE" sz="2800" dirty="0">
                <a:solidFill>
                  <a:srgbClr val="000000"/>
                </a:solidFill>
                <a:latin typeface="Calibri" panose="020F0502020204030204"/>
              </a:rPr>
              <a:t>Medvetenhet om exekutiva förmågor och exekutiva krav genomsyrar verksamheten (jfr. "språk i alla ämnen")</a:t>
            </a:r>
          </a:p>
          <a:p>
            <a:pPr defTabSz="685800" fontAlgn="base">
              <a:spcBef>
                <a:spcPct val="0"/>
              </a:spcBef>
              <a:spcAft>
                <a:spcPct val="0"/>
              </a:spcAft>
            </a:pPr>
            <a:endParaRPr lang="sv-SE" sz="2800" dirty="0">
              <a:solidFill>
                <a:srgbClr val="000000"/>
              </a:solidFill>
              <a:latin typeface="Calibri" panose="020F0502020204030204"/>
            </a:endParaRPr>
          </a:p>
          <a:p>
            <a:pPr marL="428625" indent="-428625" defTabSz="685800" fontAlgn="base">
              <a:spcBef>
                <a:spcPct val="0"/>
              </a:spcBef>
              <a:spcAft>
                <a:spcPct val="0"/>
              </a:spcAft>
              <a:buFont typeface="Arial" panose="020B0604020202020204" pitchFamily="34" charset="0"/>
              <a:buChar char="•"/>
            </a:pPr>
            <a:r>
              <a:rPr lang="sv-SE" sz="2800" dirty="0">
                <a:solidFill>
                  <a:srgbClr val="000000"/>
                </a:solidFill>
                <a:latin typeface="Calibri" panose="020F0502020204030204"/>
              </a:rPr>
              <a:t>PATHS (Eninger et al., 2021)</a:t>
            </a:r>
          </a:p>
          <a:p>
            <a:pPr defTabSz="685800" fontAlgn="base">
              <a:spcBef>
                <a:spcPct val="0"/>
              </a:spcBef>
              <a:spcAft>
                <a:spcPct val="0"/>
              </a:spcAft>
            </a:pPr>
            <a:endParaRPr lang="sv-SE" sz="2800" dirty="0">
              <a:solidFill>
                <a:srgbClr val="000000"/>
              </a:solidFill>
              <a:latin typeface="Calibri" panose="020F0502020204030204"/>
            </a:endParaRPr>
          </a:p>
          <a:p>
            <a:pPr marL="428625" indent="-428625" defTabSz="685800" fontAlgn="base">
              <a:spcBef>
                <a:spcPct val="0"/>
              </a:spcBef>
              <a:spcAft>
                <a:spcPct val="0"/>
              </a:spcAft>
              <a:buFont typeface="Arial" panose="020B0604020202020204" pitchFamily="34" charset="0"/>
              <a:buChar char="•"/>
            </a:pPr>
            <a:r>
              <a:rPr lang="sv-SE" sz="2800" dirty="0">
                <a:solidFill>
                  <a:srgbClr val="000000"/>
                </a:solidFill>
                <a:latin typeface="Calibri" panose="020F0502020204030204"/>
              </a:rPr>
              <a:t>Anpassning, stegvis stöttning</a:t>
            </a:r>
          </a:p>
          <a:p>
            <a:pPr defTabSz="685800" fontAlgn="base">
              <a:spcBef>
                <a:spcPct val="0"/>
              </a:spcBef>
              <a:spcAft>
                <a:spcPct val="0"/>
              </a:spcAft>
            </a:pPr>
            <a:endParaRPr lang="sv-SE" sz="2400" dirty="0">
              <a:solidFill>
                <a:srgbClr val="000000"/>
              </a:solidFill>
              <a:latin typeface="Calibri" panose="020F0502020204030204"/>
            </a:endParaRPr>
          </a:p>
          <a:p>
            <a:pPr algn="ctr" defTabSz="685800" fontAlgn="base">
              <a:spcBef>
                <a:spcPct val="0"/>
              </a:spcBef>
              <a:spcAft>
                <a:spcPct val="0"/>
              </a:spcAft>
            </a:pPr>
            <a:endParaRPr lang="en-US" sz="3600" dirty="0">
              <a:solidFill>
                <a:srgbClr val="000000"/>
              </a:solidFill>
              <a:latin typeface="Calibri" panose="020F0502020204030204"/>
            </a:endParaRPr>
          </a:p>
          <a:p>
            <a:pPr algn="ctr" defTabSz="685800" fontAlgn="base">
              <a:spcBef>
                <a:spcPct val="0"/>
              </a:spcBef>
              <a:spcAft>
                <a:spcPct val="0"/>
              </a:spcAft>
            </a:pPr>
            <a:endParaRPr lang="en-US" sz="3600" dirty="0">
              <a:solidFill>
                <a:srgbClr val="000000"/>
              </a:solidFill>
              <a:latin typeface="Calibri" panose="020F0502020204030204"/>
            </a:endParaRPr>
          </a:p>
          <a:p>
            <a:pPr algn="ctr" defTabSz="685800" fontAlgn="base">
              <a:spcBef>
                <a:spcPct val="0"/>
              </a:spcBef>
              <a:spcAft>
                <a:spcPct val="0"/>
              </a:spcAft>
            </a:pPr>
            <a:endParaRPr lang="en-US" sz="3600" dirty="0">
              <a:solidFill>
                <a:srgbClr val="000000"/>
              </a:solidFill>
              <a:latin typeface="Calibri" panose="020F0502020204030204"/>
            </a:endParaRPr>
          </a:p>
          <a:p>
            <a:pPr algn="ctr" defTabSz="685800" fontAlgn="base">
              <a:spcBef>
                <a:spcPct val="0"/>
              </a:spcBef>
              <a:spcAft>
                <a:spcPct val="0"/>
              </a:spcAft>
            </a:pPr>
            <a:endParaRPr lang="sv-SE" sz="3600" dirty="0">
              <a:solidFill>
                <a:srgbClr val="000000"/>
              </a:solidFill>
              <a:latin typeface="Calibri" panose="020F0502020204030204"/>
            </a:endParaRPr>
          </a:p>
        </p:txBody>
      </p:sp>
    </p:spTree>
    <p:extLst>
      <p:ext uri="{BB962C8B-B14F-4D97-AF65-F5344CB8AC3E}">
        <p14:creationId xmlns:p14="http://schemas.microsoft.com/office/powerpoint/2010/main" val="12055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86915-3426-43CD-826B-F8272D9140E8}"/>
              </a:ext>
            </a:extLst>
          </p:cNvPr>
          <p:cNvSpPr>
            <a:spLocks noGrp="1"/>
          </p:cNvSpPr>
          <p:nvPr>
            <p:ph idx="1"/>
          </p:nvPr>
        </p:nvSpPr>
        <p:spPr>
          <a:xfrm>
            <a:off x="792000" y="1556792"/>
            <a:ext cx="6850800" cy="4466008"/>
          </a:xfrm>
        </p:spPr>
        <p:txBody>
          <a:bodyPr>
            <a:normAutofit/>
          </a:bodyPr>
          <a:lstStyle/>
          <a:p>
            <a:pPr marL="0" indent="0">
              <a:buNone/>
            </a:pPr>
            <a:r>
              <a:rPr lang="sv-SE" sz="3600" dirty="0">
                <a:latin typeface="+mj-lt"/>
              </a:rPr>
              <a:t>Kontakt; vidare läsning</a:t>
            </a:r>
          </a:p>
          <a:p>
            <a:pPr marL="0" indent="0">
              <a:buNone/>
            </a:pPr>
            <a:endParaRPr lang="sv-SE" sz="3600" dirty="0">
              <a:latin typeface="+mj-lt"/>
            </a:endParaRPr>
          </a:p>
          <a:p>
            <a:pPr marL="0" indent="0">
              <a:buNone/>
            </a:pPr>
            <a:r>
              <a:rPr lang="sv-SE" sz="2800" dirty="0">
                <a:latin typeface="+mj-lt"/>
              </a:rPr>
              <a:t>Blogg: signetoner.com</a:t>
            </a:r>
          </a:p>
          <a:p>
            <a:pPr marL="0" indent="0">
              <a:buNone/>
            </a:pPr>
            <a:endParaRPr lang="sv-SE" sz="2800" dirty="0">
              <a:latin typeface="+mj-lt"/>
            </a:endParaRPr>
          </a:p>
          <a:p>
            <a:pPr marL="0" indent="0">
              <a:buNone/>
            </a:pPr>
            <a:endParaRPr lang="sv-SE" sz="2800" dirty="0">
              <a:latin typeface="+mj-lt"/>
            </a:endParaRPr>
          </a:p>
          <a:p>
            <a:pPr marL="0" indent="0">
              <a:buNone/>
            </a:pPr>
            <a:r>
              <a:rPr lang="sv-SE" sz="3600" b="1" dirty="0">
                <a:latin typeface="+mj-lt"/>
              </a:rPr>
              <a:t>Tack för er uppmärksamhet!</a:t>
            </a:r>
          </a:p>
        </p:txBody>
      </p:sp>
    </p:spTree>
    <p:extLst>
      <p:ext uri="{BB962C8B-B14F-4D97-AF65-F5344CB8AC3E}">
        <p14:creationId xmlns:p14="http://schemas.microsoft.com/office/powerpoint/2010/main" val="146122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2592-22DB-4495-8C5F-42E5D69A2676}"/>
              </a:ext>
            </a:extLst>
          </p:cNvPr>
          <p:cNvSpPr>
            <a:spLocks noGrp="1"/>
          </p:cNvSpPr>
          <p:nvPr>
            <p:ph type="title"/>
          </p:nvPr>
        </p:nvSpPr>
        <p:spPr>
          <a:xfrm>
            <a:off x="792000" y="620688"/>
            <a:ext cx="6850800" cy="795600"/>
          </a:xfrm>
        </p:spPr>
        <p:txBody>
          <a:bodyPr/>
          <a:lstStyle/>
          <a:p>
            <a:r>
              <a:rPr lang="sv-SE" dirty="0"/>
              <a:t>Risk- och skyddsfaktorer, </a:t>
            </a:r>
            <a:r>
              <a:rPr lang="sv-SE" dirty="0" err="1"/>
              <a:t>resiliens</a:t>
            </a:r>
            <a:endParaRPr lang="sv-SE" dirty="0"/>
          </a:p>
        </p:txBody>
      </p:sp>
      <p:graphicFrame>
        <p:nvGraphicFramePr>
          <p:cNvPr id="4" name="Content Placeholder 3">
            <a:extLst>
              <a:ext uri="{FF2B5EF4-FFF2-40B4-BE49-F238E27FC236}">
                <a16:creationId xmlns:a16="http://schemas.microsoft.com/office/drawing/2014/main" id="{23346D9A-5E81-4D56-ACA5-7E2EDF369A2A}"/>
              </a:ext>
            </a:extLst>
          </p:cNvPr>
          <p:cNvGraphicFramePr>
            <a:graphicFrameLocks noGrp="1"/>
          </p:cNvGraphicFramePr>
          <p:nvPr>
            <p:ph idx="1"/>
            <p:extLst>
              <p:ext uri="{D42A27DB-BD31-4B8C-83A1-F6EECF244321}">
                <p14:modId xmlns:p14="http://schemas.microsoft.com/office/powerpoint/2010/main" val="2090214762"/>
              </p:ext>
            </p:extLst>
          </p:nvPr>
        </p:nvGraphicFramePr>
        <p:xfrm>
          <a:off x="611560" y="1124744"/>
          <a:ext cx="8136904"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2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F4F6-AE79-4B84-8E7D-3FB9F7F69C15}"/>
              </a:ext>
            </a:extLst>
          </p:cNvPr>
          <p:cNvSpPr>
            <a:spLocks noGrp="1"/>
          </p:cNvSpPr>
          <p:nvPr>
            <p:ph type="title"/>
          </p:nvPr>
        </p:nvSpPr>
        <p:spPr>
          <a:xfrm>
            <a:off x="467544" y="721028"/>
            <a:ext cx="6850800" cy="795600"/>
          </a:xfrm>
        </p:spPr>
        <p:txBody>
          <a:bodyPr>
            <a:normAutofit/>
          </a:bodyPr>
          <a:lstStyle/>
          <a:p>
            <a:r>
              <a:rPr lang="en-US" dirty="0" err="1">
                <a:solidFill>
                  <a:schemeClr val="bg1">
                    <a:lumMod val="95000"/>
                  </a:schemeClr>
                </a:solidFill>
              </a:rPr>
              <a:t>Exekutiva</a:t>
            </a:r>
            <a:r>
              <a:rPr lang="en-US" dirty="0">
                <a:solidFill>
                  <a:schemeClr val="bg1">
                    <a:lumMod val="95000"/>
                  </a:schemeClr>
                </a:solidFill>
              </a:rPr>
              <a:t> </a:t>
            </a:r>
            <a:r>
              <a:rPr lang="en-US" dirty="0" err="1">
                <a:solidFill>
                  <a:schemeClr val="bg1">
                    <a:lumMod val="95000"/>
                  </a:schemeClr>
                </a:solidFill>
              </a:rPr>
              <a:t>funktioner</a:t>
            </a:r>
            <a:endParaRPr lang="sv-SE" dirty="0">
              <a:solidFill>
                <a:schemeClr val="bg1">
                  <a:lumMod val="95000"/>
                </a:schemeClr>
              </a:solidFill>
            </a:endParaRPr>
          </a:p>
        </p:txBody>
      </p:sp>
      <p:pic>
        <p:nvPicPr>
          <p:cNvPr id="10" name="Content Placeholder 9">
            <a:extLst>
              <a:ext uri="{FF2B5EF4-FFF2-40B4-BE49-F238E27FC236}">
                <a16:creationId xmlns:a16="http://schemas.microsoft.com/office/drawing/2014/main" id="{C6553B8B-A11B-4ACF-BB48-E4FA59F031A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3811839"/>
            <a:ext cx="4558883" cy="3046162"/>
          </a:xfrm>
        </p:spPr>
      </p:pic>
      <p:sp>
        <p:nvSpPr>
          <p:cNvPr id="11" name="Content Placeholder 10">
            <a:extLst>
              <a:ext uri="{FF2B5EF4-FFF2-40B4-BE49-F238E27FC236}">
                <a16:creationId xmlns:a16="http://schemas.microsoft.com/office/drawing/2014/main" id="{F9ECB276-01A4-444E-8D49-252D67152AEC}"/>
              </a:ext>
            </a:extLst>
          </p:cNvPr>
          <p:cNvSpPr>
            <a:spLocks noGrp="1"/>
          </p:cNvSpPr>
          <p:nvPr>
            <p:ph sz="half" idx="2"/>
          </p:nvPr>
        </p:nvSpPr>
        <p:spPr>
          <a:xfrm>
            <a:off x="467544" y="1340768"/>
            <a:ext cx="7488832" cy="5135792"/>
          </a:xfrm>
        </p:spPr>
        <p:txBody>
          <a:bodyPr>
            <a:normAutofit/>
          </a:bodyPr>
          <a:lstStyle/>
          <a:p>
            <a:pPr marL="0" indent="0">
              <a:buNone/>
            </a:pPr>
            <a:r>
              <a:rPr lang="en-US" sz="2000" dirty="0" err="1">
                <a:solidFill>
                  <a:schemeClr val="bg1">
                    <a:lumMod val="95000"/>
                  </a:schemeClr>
                </a:solidFill>
              </a:rPr>
              <a:t>Kognitiva</a:t>
            </a:r>
            <a:r>
              <a:rPr lang="en-US" sz="2000" dirty="0">
                <a:solidFill>
                  <a:schemeClr val="bg1">
                    <a:lumMod val="95000"/>
                  </a:schemeClr>
                </a:solidFill>
              </a:rPr>
              <a:t> </a:t>
            </a:r>
            <a:r>
              <a:rPr lang="en-US" sz="2000" dirty="0" err="1">
                <a:solidFill>
                  <a:schemeClr val="bg1">
                    <a:lumMod val="95000"/>
                  </a:schemeClr>
                </a:solidFill>
              </a:rPr>
              <a:t>kontrollfunktioner</a:t>
            </a:r>
            <a:r>
              <a:rPr lang="en-US" sz="2000" dirty="0">
                <a:solidFill>
                  <a:schemeClr val="bg1">
                    <a:lumMod val="95000"/>
                  </a:schemeClr>
                </a:solidFill>
              </a:rPr>
              <a:t>, </a:t>
            </a:r>
            <a:r>
              <a:rPr lang="en-US" sz="2000" dirty="0" err="1">
                <a:solidFill>
                  <a:schemeClr val="bg1">
                    <a:lumMod val="95000"/>
                  </a:schemeClr>
                </a:solidFill>
              </a:rPr>
              <a:t>självreglering</a:t>
            </a:r>
            <a:endParaRPr lang="en-US" sz="2000" dirty="0">
              <a:solidFill>
                <a:schemeClr val="bg1">
                  <a:lumMod val="95000"/>
                </a:schemeClr>
              </a:solidFill>
            </a:endParaRPr>
          </a:p>
          <a:p>
            <a:pPr marL="0" indent="0">
              <a:buNone/>
            </a:pPr>
            <a:r>
              <a:rPr lang="en-US" sz="2000" dirty="0" err="1">
                <a:solidFill>
                  <a:schemeClr val="bg1">
                    <a:lumMod val="95000"/>
                  </a:schemeClr>
                </a:solidFill>
              </a:rPr>
              <a:t>Används</a:t>
            </a:r>
            <a:r>
              <a:rPr lang="en-US" sz="2000" dirty="0">
                <a:solidFill>
                  <a:schemeClr val="bg1">
                    <a:lumMod val="95000"/>
                  </a:schemeClr>
                </a:solidFill>
              </a:rPr>
              <a:t> i </a:t>
            </a:r>
            <a:r>
              <a:rPr lang="en-US" sz="2000" dirty="0" err="1">
                <a:solidFill>
                  <a:schemeClr val="bg1">
                    <a:lumMod val="95000"/>
                  </a:schemeClr>
                </a:solidFill>
              </a:rPr>
              <a:t>samband</a:t>
            </a:r>
            <a:r>
              <a:rPr lang="en-US" sz="2000" dirty="0">
                <a:solidFill>
                  <a:schemeClr val="bg1">
                    <a:lumMod val="95000"/>
                  </a:schemeClr>
                </a:solidFill>
              </a:rPr>
              <a:t> med t ex </a:t>
            </a:r>
            <a:r>
              <a:rPr lang="en-US" sz="2000" dirty="0" err="1">
                <a:solidFill>
                  <a:schemeClr val="bg1">
                    <a:lumMod val="95000"/>
                  </a:schemeClr>
                </a:solidFill>
              </a:rPr>
              <a:t>problemlösning</a:t>
            </a:r>
            <a:r>
              <a:rPr lang="en-US" sz="2000" dirty="0">
                <a:solidFill>
                  <a:schemeClr val="bg1">
                    <a:lumMod val="95000"/>
                  </a:schemeClr>
                </a:solidFill>
              </a:rPr>
              <a:t>, </a:t>
            </a:r>
            <a:r>
              <a:rPr lang="en-US" sz="2000" dirty="0" err="1">
                <a:solidFill>
                  <a:schemeClr val="bg1">
                    <a:lumMod val="95000"/>
                  </a:schemeClr>
                </a:solidFill>
              </a:rPr>
              <a:t>planering</a:t>
            </a:r>
            <a:r>
              <a:rPr lang="en-US" sz="2000" dirty="0">
                <a:solidFill>
                  <a:schemeClr val="bg1">
                    <a:lumMod val="95000"/>
                  </a:schemeClr>
                </a:solidFill>
              </a:rPr>
              <a:t>, </a:t>
            </a:r>
            <a:r>
              <a:rPr lang="en-US" sz="2000" dirty="0" err="1">
                <a:solidFill>
                  <a:schemeClr val="bg1">
                    <a:lumMod val="95000"/>
                  </a:schemeClr>
                </a:solidFill>
              </a:rPr>
              <a:t>utöva</a:t>
            </a:r>
            <a:r>
              <a:rPr lang="en-US" sz="2000" dirty="0">
                <a:solidFill>
                  <a:schemeClr val="bg1">
                    <a:lumMod val="95000"/>
                  </a:schemeClr>
                </a:solidFill>
              </a:rPr>
              <a:t> </a:t>
            </a:r>
            <a:r>
              <a:rPr lang="en-US" sz="2000" dirty="0" err="1">
                <a:solidFill>
                  <a:schemeClr val="bg1">
                    <a:lumMod val="95000"/>
                  </a:schemeClr>
                </a:solidFill>
              </a:rPr>
              <a:t>självkontroll</a:t>
            </a:r>
            <a:endParaRPr lang="en-US" sz="2000" dirty="0">
              <a:solidFill>
                <a:schemeClr val="bg1">
                  <a:lumMod val="95000"/>
                </a:schemeClr>
              </a:solidFill>
            </a:endParaRPr>
          </a:p>
          <a:p>
            <a:pPr marL="0" indent="0">
              <a:buNone/>
            </a:pPr>
            <a:endParaRPr lang="en-US" sz="2000" dirty="0">
              <a:solidFill>
                <a:schemeClr val="bg1">
                  <a:lumMod val="95000"/>
                </a:schemeClr>
              </a:solidFill>
            </a:endParaRPr>
          </a:p>
          <a:p>
            <a:pPr marL="0" indent="0">
              <a:buNone/>
            </a:pPr>
            <a:r>
              <a:rPr lang="en-US" sz="2000" b="1" dirty="0" err="1">
                <a:solidFill>
                  <a:schemeClr val="bg1">
                    <a:lumMod val="95000"/>
                  </a:schemeClr>
                </a:solidFill>
              </a:rPr>
              <a:t>Grundläggande</a:t>
            </a:r>
            <a:r>
              <a:rPr lang="en-US" sz="2000" b="1" dirty="0">
                <a:solidFill>
                  <a:schemeClr val="bg1">
                    <a:lumMod val="95000"/>
                  </a:schemeClr>
                </a:solidFill>
              </a:rPr>
              <a:t> </a:t>
            </a:r>
            <a:r>
              <a:rPr lang="en-US" sz="2000" b="1" dirty="0" err="1">
                <a:solidFill>
                  <a:schemeClr val="bg1">
                    <a:lumMod val="95000"/>
                  </a:schemeClr>
                </a:solidFill>
              </a:rPr>
              <a:t>komponenter</a:t>
            </a:r>
            <a:r>
              <a:rPr lang="en-US" sz="2000" b="1" dirty="0">
                <a:solidFill>
                  <a:schemeClr val="bg1">
                    <a:lumMod val="95000"/>
                  </a:schemeClr>
                </a:solidFill>
              </a:rPr>
              <a:t>:</a:t>
            </a:r>
          </a:p>
          <a:p>
            <a:r>
              <a:rPr lang="en-US" sz="2000" dirty="0" err="1">
                <a:solidFill>
                  <a:schemeClr val="bg1">
                    <a:lumMod val="95000"/>
                  </a:schemeClr>
                </a:solidFill>
              </a:rPr>
              <a:t>Kognitiv</a:t>
            </a:r>
            <a:r>
              <a:rPr lang="en-US" sz="2000" dirty="0">
                <a:solidFill>
                  <a:schemeClr val="bg1">
                    <a:lumMod val="95000"/>
                  </a:schemeClr>
                </a:solidFill>
              </a:rPr>
              <a:t> </a:t>
            </a:r>
            <a:r>
              <a:rPr lang="en-US" sz="2000" dirty="0" err="1">
                <a:solidFill>
                  <a:schemeClr val="bg1">
                    <a:lumMod val="95000"/>
                  </a:schemeClr>
                </a:solidFill>
              </a:rPr>
              <a:t>flexibilitet</a:t>
            </a:r>
            <a:endParaRPr lang="en-US" sz="2000" dirty="0">
              <a:solidFill>
                <a:schemeClr val="bg1">
                  <a:lumMod val="95000"/>
                </a:schemeClr>
              </a:solidFill>
            </a:endParaRPr>
          </a:p>
          <a:p>
            <a:r>
              <a:rPr lang="en-US" sz="2000" dirty="0" err="1">
                <a:solidFill>
                  <a:schemeClr val="bg1">
                    <a:lumMod val="95000"/>
                  </a:schemeClr>
                </a:solidFill>
              </a:rPr>
              <a:t>Inhibering</a:t>
            </a:r>
            <a:endParaRPr lang="en-US" sz="2000" dirty="0">
              <a:solidFill>
                <a:schemeClr val="bg1">
                  <a:lumMod val="95000"/>
                </a:schemeClr>
              </a:solidFill>
            </a:endParaRPr>
          </a:p>
          <a:p>
            <a:r>
              <a:rPr lang="en-US" sz="2000" dirty="0" err="1">
                <a:solidFill>
                  <a:schemeClr val="bg1">
                    <a:lumMod val="95000"/>
                  </a:schemeClr>
                </a:solidFill>
              </a:rPr>
              <a:t>Arbetsminne</a:t>
            </a:r>
            <a:endParaRPr lang="en-US" sz="2000" dirty="0">
              <a:solidFill>
                <a:schemeClr val="bg1">
                  <a:lumMod val="95000"/>
                </a:schemeClr>
              </a:solidFill>
            </a:endParaRPr>
          </a:p>
          <a:p>
            <a:pPr marL="0" indent="0">
              <a:buNone/>
            </a:pPr>
            <a:endParaRPr lang="en-US" dirty="0">
              <a:solidFill>
                <a:schemeClr val="bg1">
                  <a:lumMod val="95000"/>
                </a:schemeClr>
              </a:solidFill>
            </a:endParaRPr>
          </a:p>
          <a:p>
            <a:pPr marL="0" indent="0">
              <a:buNone/>
            </a:pPr>
            <a:endParaRPr lang="sv-SE" dirty="0"/>
          </a:p>
        </p:txBody>
      </p:sp>
    </p:spTree>
    <p:extLst>
      <p:ext uri="{BB962C8B-B14F-4D97-AF65-F5344CB8AC3E}">
        <p14:creationId xmlns:p14="http://schemas.microsoft.com/office/powerpoint/2010/main" val="14827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3160-F31E-4553-B993-8930ABF049F7}"/>
              </a:ext>
            </a:extLst>
          </p:cNvPr>
          <p:cNvSpPr>
            <a:spLocks noGrp="1"/>
          </p:cNvSpPr>
          <p:nvPr>
            <p:ph type="title"/>
          </p:nvPr>
        </p:nvSpPr>
        <p:spPr/>
        <p:txBody>
          <a:bodyPr/>
          <a:lstStyle/>
          <a:p>
            <a:endParaRPr lang="sv-SE" dirty="0"/>
          </a:p>
        </p:txBody>
      </p:sp>
      <p:pic>
        <p:nvPicPr>
          <p:cNvPr id="5" name="Content Placeholder 4">
            <a:extLst>
              <a:ext uri="{FF2B5EF4-FFF2-40B4-BE49-F238E27FC236}">
                <a16:creationId xmlns:a16="http://schemas.microsoft.com/office/drawing/2014/main" id="{848249D4-BE03-4AC5-976F-2BF938D381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20" y="1628800"/>
            <a:ext cx="9280081" cy="5220045"/>
          </a:xfrm>
        </p:spPr>
      </p:pic>
    </p:spTree>
    <p:extLst>
      <p:ext uri="{BB962C8B-B14F-4D97-AF65-F5344CB8AC3E}">
        <p14:creationId xmlns:p14="http://schemas.microsoft.com/office/powerpoint/2010/main" val="339359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58FD-9B67-476B-9BBA-3677D4B11E95}"/>
              </a:ext>
            </a:extLst>
          </p:cNvPr>
          <p:cNvSpPr>
            <a:spLocks noGrp="1"/>
          </p:cNvSpPr>
          <p:nvPr>
            <p:ph type="title"/>
          </p:nvPr>
        </p:nvSpPr>
        <p:spPr>
          <a:xfrm>
            <a:off x="683568" y="980728"/>
            <a:ext cx="6850800" cy="795600"/>
          </a:xfrm>
        </p:spPr>
        <p:txBody>
          <a:bodyPr>
            <a:normAutofit/>
          </a:bodyPr>
          <a:lstStyle/>
          <a:p>
            <a:r>
              <a:rPr lang="en-US" sz="4000" dirty="0" err="1"/>
              <a:t>Hjärnvägar</a:t>
            </a:r>
            <a:r>
              <a:rPr lang="en-US" sz="4000" dirty="0"/>
              <a:t> </a:t>
            </a:r>
            <a:r>
              <a:rPr lang="en-US" sz="4000" dirty="0" err="1"/>
              <a:t>i</a:t>
            </a:r>
            <a:r>
              <a:rPr lang="en-US" sz="4000" dirty="0"/>
              <a:t> </a:t>
            </a:r>
            <a:r>
              <a:rPr lang="en-US" sz="4000" dirty="0" err="1"/>
              <a:t>förskolan</a:t>
            </a:r>
            <a:endParaRPr lang="sv-SE" sz="4000" dirty="0"/>
          </a:p>
        </p:txBody>
      </p:sp>
      <p:pic>
        <p:nvPicPr>
          <p:cNvPr id="10" name="Content Placeholder 9">
            <a:extLst>
              <a:ext uri="{FF2B5EF4-FFF2-40B4-BE49-F238E27FC236}">
                <a16:creationId xmlns:a16="http://schemas.microsoft.com/office/drawing/2014/main" id="{7D11AB41-87CD-4EAD-95C1-C2993639C99B}"/>
              </a:ext>
            </a:extLst>
          </p:cNvPr>
          <p:cNvPicPr>
            <a:picLocks noGrp="1" noChangeAspect="1"/>
          </p:cNvPicPr>
          <p:nvPr>
            <p:ph idx="1"/>
          </p:nvPr>
        </p:nvPicPr>
        <p:blipFill>
          <a:blip r:embed="rId3"/>
          <a:stretch>
            <a:fillRect/>
          </a:stretch>
        </p:blipFill>
        <p:spPr>
          <a:xfrm>
            <a:off x="251519" y="2852937"/>
            <a:ext cx="5940913" cy="3836080"/>
          </a:xfrm>
          <a:prstGeom prst="rect">
            <a:avLst/>
          </a:prstGeom>
        </p:spPr>
      </p:pic>
      <p:sp>
        <p:nvSpPr>
          <p:cNvPr id="8" name="Thought Bubble: Cloud 7">
            <a:extLst>
              <a:ext uri="{FF2B5EF4-FFF2-40B4-BE49-F238E27FC236}">
                <a16:creationId xmlns:a16="http://schemas.microsoft.com/office/drawing/2014/main" id="{96FD00D4-4EE9-4CE7-8B79-5BECF793B838}"/>
              </a:ext>
            </a:extLst>
          </p:cNvPr>
          <p:cNvSpPr/>
          <p:nvPr/>
        </p:nvSpPr>
        <p:spPr>
          <a:xfrm>
            <a:off x="5118180" y="2048638"/>
            <a:ext cx="3744416" cy="1608597"/>
          </a:xfrm>
          <a:prstGeom prst="cloudCallout">
            <a:avLst>
              <a:gd name="adj1" fmla="val 37356"/>
              <a:gd name="adj2" fmla="val 1125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a:t>
            </a:r>
            <a:endParaRPr lang="sv-SE" sz="4000" dirty="0"/>
          </a:p>
        </p:txBody>
      </p:sp>
    </p:spTree>
    <p:extLst>
      <p:ext uri="{BB962C8B-B14F-4D97-AF65-F5344CB8AC3E}">
        <p14:creationId xmlns:p14="http://schemas.microsoft.com/office/powerpoint/2010/main" val="275339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449-5C64-49AF-8246-076C3D85EC8C}"/>
              </a:ext>
            </a:extLst>
          </p:cNvPr>
          <p:cNvSpPr>
            <a:spLocks noGrp="1"/>
          </p:cNvSpPr>
          <p:nvPr>
            <p:ph type="title"/>
          </p:nvPr>
        </p:nvSpPr>
        <p:spPr>
          <a:xfrm>
            <a:off x="751743" y="821632"/>
            <a:ext cx="6850800" cy="795600"/>
          </a:xfrm>
        </p:spPr>
        <p:txBody>
          <a:bodyPr>
            <a:normAutofit/>
          </a:bodyPr>
          <a:lstStyle/>
          <a:p>
            <a:r>
              <a:rPr lang="en-US" sz="3200" dirty="0" err="1"/>
              <a:t>Socioekonomiska</a:t>
            </a:r>
            <a:r>
              <a:rPr lang="en-US" sz="3200" dirty="0"/>
              <a:t> </a:t>
            </a:r>
            <a:r>
              <a:rPr lang="en-US" sz="3200" dirty="0" err="1"/>
              <a:t>skillnader</a:t>
            </a:r>
            <a:endParaRPr lang="sv-SE" sz="3200" dirty="0"/>
          </a:p>
        </p:txBody>
      </p:sp>
      <p:sp>
        <p:nvSpPr>
          <p:cNvPr id="3" name="Content Placeholder 2">
            <a:extLst>
              <a:ext uri="{FF2B5EF4-FFF2-40B4-BE49-F238E27FC236}">
                <a16:creationId xmlns:a16="http://schemas.microsoft.com/office/drawing/2014/main" id="{4A829FB2-31C8-4A0F-AD8D-6951513BA874}"/>
              </a:ext>
            </a:extLst>
          </p:cNvPr>
          <p:cNvSpPr>
            <a:spLocks noGrp="1"/>
          </p:cNvSpPr>
          <p:nvPr>
            <p:ph idx="1"/>
          </p:nvPr>
        </p:nvSpPr>
        <p:spPr>
          <a:xfrm>
            <a:off x="792000" y="1772816"/>
            <a:ext cx="7668432" cy="4249984"/>
          </a:xfrm>
        </p:spPr>
        <p:txBody>
          <a:bodyPr>
            <a:normAutofit/>
          </a:bodyPr>
          <a:lstStyle/>
          <a:p>
            <a:pPr>
              <a:lnSpc>
                <a:spcPct val="200000"/>
              </a:lnSpc>
            </a:pPr>
            <a:r>
              <a:rPr lang="en-US" sz="3200" dirty="0" err="1"/>
              <a:t>Ordförståelse</a:t>
            </a:r>
            <a:endParaRPr lang="en-US" sz="3200" dirty="0"/>
          </a:p>
          <a:p>
            <a:pPr>
              <a:lnSpc>
                <a:spcPct val="200000"/>
              </a:lnSpc>
            </a:pPr>
            <a:r>
              <a:rPr lang="en-US" sz="3200" dirty="0"/>
              <a:t>Grammatik</a:t>
            </a:r>
          </a:p>
          <a:p>
            <a:pPr>
              <a:lnSpc>
                <a:spcPct val="200000"/>
              </a:lnSpc>
            </a:pPr>
            <a:r>
              <a:rPr lang="en-US" sz="3200" dirty="0" err="1"/>
              <a:t>Exekutiva</a:t>
            </a:r>
            <a:r>
              <a:rPr lang="en-US" sz="3200" dirty="0"/>
              <a:t> </a:t>
            </a:r>
            <a:r>
              <a:rPr lang="en-US" sz="3200" dirty="0" err="1"/>
              <a:t>funktioner</a:t>
            </a:r>
            <a:endParaRPr lang="en-US" sz="3200" dirty="0"/>
          </a:p>
          <a:p>
            <a:pPr marL="0" indent="0">
              <a:buNone/>
            </a:pPr>
            <a:endParaRPr lang="en-US" sz="2400" b="1" dirty="0"/>
          </a:p>
        </p:txBody>
      </p:sp>
    </p:spTree>
    <p:extLst>
      <p:ext uri="{BB962C8B-B14F-4D97-AF65-F5344CB8AC3E}">
        <p14:creationId xmlns:p14="http://schemas.microsoft.com/office/powerpoint/2010/main" val="2840070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52DD2ABF-7460-439E-BBD7-5757E8C8EA7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35895" y="4022119"/>
            <a:ext cx="5477689" cy="2486871"/>
          </a:xfrm>
          <a:prstGeom prst="rect">
            <a:avLst/>
          </a:prstGeom>
        </p:spPr>
      </p:pic>
      <p:sp>
        <p:nvSpPr>
          <p:cNvPr id="2" name="Title 1">
            <a:extLst>
              <a:ext uri="{FF2B5EF4-FFF2-40B4-BE49-F238E27FC236}">
                <a16:creationId xmlns:a16="http://schemas.microsoft.com/office/drawing/2014/main" id="{345BBDB1-B2C0-4A4E-A7C0-46D7D10A0B38}"/>
              </a:ext>
            </a:extLst>
          </p:cNvPr>
          <p:cNvSpPr>
            <a:spLocks noGrp="1"/>
          </p:cNvSpPr>
          <p:nvPr>
            <p:ph type="title"/>
          </p:nvPr>
        </p:nvSpPr>
        <p:spPr>
          <a:xfrm>
            <a:off x="792000" y="692696"/>
            <a:ext cx="6850800" cy="795600"/>
          </a:xfrm>
        </p:spPr>
        <p:txBody>
          <a:bodyPr/>
          <a:lstStyle/>
          <a:p>
            <a:r>
              <a:rPr lang="en-US" dirty="0" err="1"/>
              <a:t>Flerspråkiga</a:t>
            </a:r>
            <a:r>
              <a:rPr lang="en-US" dirty="0"/>
              <a:t> barn</a:t>
            </a:r>
            <a:endParaRPr lang="sv-SE" dirty="0"/>
          </a:p>
        </p:txBody>
      </p:sp>
      <p:sp>
        <p:nvSpPr>
          <p:cNvPr id="3" name="Content Placeholder 2">
            <a:extLst>
              <a:ext uri="{FF2B5EF4-FFF2-40B4-BE49-F238E27FC236}">
                <a16:creationId xmlns:a16="http://schemas.microsoft.com/office/drawing/2014/main" id="{BD13D4DC-731F-4E74-9581-57B4B84DB77F}"/>
              </a:ext>
            </a:extLst>
          </p:cNvPr>
          <p:cNvSpPr>
            <a:spLocks noGrp="1"/>
          </p:cNvSpPr>
          <p:nvPr>
            <p:ph idx="1"/>
          </p:nvPr>
        </p:nvSpPr>
        <p:spPr>
          <a:xfrm>
            <a:off x="792000" y="1552767"/>
            <a:ext cx="6850800" cy="4470033"/>
          </a:xfrm>
        </p:spPr>
        <p:txBody>
          <a:bodyPr>
            <a:normAutofit/>
          </a:bodyPr>
          <a:lstStyle/>
          <a:p>
            <a:pPr marL="0" indent="0">
              <a:buNone/>
            </a:pPr>
            <a:r>
              <a:rPr lang="en-US" sz="2400" dirty="0"/>
              <a:t>≈30 % </a:t>
            </a:r>
            <a:r>
              <a:rPr lang="en-US" sz="2400" dirty="0" err="1"/>
              <a:t>flerspråkiga</a:t>
            </a:r>
            <a:r>
              <a:rPr lang="en-US" sz="2400" dirty="0"/>
              <a:t> </a:t>
            </a:r>
            <a:r>
              <a:rPr lang="en-US" sz="2400" dirty="0" err="1"/>
              <a:t>deltagare</a:t>
            </a:r>
            <a:endParaRPr lang="en-US" sz="2400" dirty="0"/>
          </a:p>
          <a:p>
            <a:pPr marL="0" indent="0">
              <a:buNone/>
            </a:pPr>
            <a:endParaRPr lang="en-US" sz="2400" dirty="0"/>
          </a:p>
          <a:p>
            <a:pPr marL="0" indent="0">
              <a:buNone/>
            </a:pPr>
            <a:r>
              <a:rPr lang="sv-SE" sz="2400" dirty="0"/>
              <a:t>Våra studier: socioekonomisk bakgrund viktigare än flerspråkighet för att förstå variation i barns språkliga och exekutiva förmågor</a:t>
            </a:r>
          </a:p>
        </p:txBody>
      </p:sp>
    </p:spTree>
    <p:extLst>
      <p:ext uri="{BB962C8B-B14F-4D97-AF65-F5344CB8AC3E}">
        <p14:creationId xmlns:p14="http://schemas.microsoft.com/office/powerpoint/2010/main" val="327777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3A43-C781-482C-9D7A-C62950EEAA10}"/>
              </a:ext>
            </a:extLst>
          </p:cNvPr>
          <p:cNvSpPr>
            <a:spLocks noGrp="1"/>
          </p:cNvSpPr>
          <p:nvPr>
            <p:ph type="title"/>
          </p:nvPr>
        </p:nvSpPr>
        <p:spPr>
          <a:xfrm>
            <a:off x="781200" y="835200"/>
            <a:ext cx="6850800" cy="795600"/>
          </a:xfrm>
        </p:spPr>
        <p:txBody>
          <a:bodyPr/>
          <a:lstStyle/>
          <a:p>
            <a:r>
              <a:rPr lang="en-US" dirty="0" err="1"/>
              <a:t>Könsskillnader</a:t>
            </a:r>
            <a:endParaRPr lang="sv-SE" dirty="0"/>
          </a:p>
        </p:txBody>
      </p:sp>
      <p:sp>
        <p:nvSpPr>
          <p:cNvPr id="3" name="Content Placeholder 2">
            <a:extLst>
              <a:ext uri="{FF2B5EF4-FFF2-40B4-BE49-F238E27FC236}">
                <a16:creationId xmlns:a16="http://schemas.microsoft.com/office/drawing/2014/main" id="{E2D5CDFB-6E53-41E6-B544-1050CE066556}"/>
              </a:ext>
            </a:extLst>
          </p:cNvPr>
          <p:cNvSpPr>
            <a:spLocks noGrp="1"/>
          </p:cNvSpPr>
          <p:nvPr>
            <p:ph idx="1"/>
          </p:nvPr>
        </p:nvSpPr>
        <p:spPr>
          <a:xfrm>
            <a:off x="709534" y="1484784"/>
            <a:ext cx="6670778" cy="5112568"/>
          </a:xfrm>
        </p:spPr>
        <p:txBody>
          <a:bodyPr>
            <a:normAutofit/>
          </a:bodyPr>
          <a:lstStyle/>
          <a:p>
            <a:pPr marL="0" indent="0">
              <a:lnSpc>
                <a:spcPct val="150000"/>
              </a:lnSpc>
              <a:buNone/>
            </a:pPr>
            <a:endParaRPr lang="en-US" sz="2400" dirty="0"/>
          </a:p>
        </p:txBody>
      </p:sp>
      <p:pic>
        <p:nvPicPr>
          <p:cNvPr id="6" name="Content Placeholder 9">
            <a:extLst>
              <a:ext uri="{FF2B5EF4-FFF2-40B4-BE49-F238E27FC236}">
                <a16:creationId xmlns:a16="http://schemas.microsoft.com/office/drawing/2014/main" id="{F2854243-B061-442D-994C-490BF2A341E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7941" y="1439399"/>
            <a:ext cx="8088118" cy="5392080"/>
          </a:xfrm>
          <a:prstGeom prst="rect">
            <a:avLst/>
          </a:prstGeom>
        </p:spPr>
      </p:pic>
    </p:spTree>
    <p:extLst>
      <p:ext uri="{BB962C8B-B14F-4D97-AF65-F5344CB8AC3E}">
        <p14:creationId xmlns:p14="http://schemas.microsoft.com/office/powerpoint/2010/main" val="36533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B0E02C-8CD0-4A53-84C9-E72024AC4B2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672" y="0"/>
            <a:ext cx="9237848" cy="6928386"/>
          </a:xfrm>
        </p:spPr>
      </p:pic>
    </p:spTree>
    <p:extLst>
      <p:ext uri="{BB962C8B-B14F-4D97-AF65-F5344CB8AC3E}">
        <p14:creationId xmlns:p14="http://schemas.microsoft.com/office/powerpoint/2010/main" val="3910926826"/>
      </p:ext>
    </p:extLst>
  </p:cSld>
  <p:clrMapOvr>
    <a:masterClrMapping/>
  </p:clrMapOvr>
</p:sld>
</file>

<file path=ppt/theme/theme1.xml><?xml version="1.0" encoding="utf-8"?>
<a:theme xmlns:a="http://schemas.openxmlformats.org/drawingml/2006/main" name="SU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Vit bakgrund">
  <a:themeElements>
    <a:clrScheme name="Stockholms Universitet">
      <a:dk1>
        <a:srgbClr val="000000"/>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_Baspresentation_SV" id="{B39F025F-6E94-2642-8DBF-E86473A2F4AE}" vid="{6ED59C15-7339-D24F-8A56-449CA51D7D4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SU_Powerpointmall_generell</Template>
  <TotalTime>33997</TotalTime>
  <Words>1348</Words>
  <Application>Microsoft Office PowerPoint</Application>
  <PresentationFormat>Bildspel på skärmen (4:3)</PresentationFormat>
  <Paragraphs>106</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12</vt:i4>
      </vt:variant>
    </vt:vector>
  </HeadingPairs>
  <TitlesOfParts>
    <vt:vector size="19" baseType="lpstr">
      <vt:lpstr>Arial</vt:lpstr>
      <vt:lpstr>Calibri</vt:lpstr>
      <vt:lpstr>Verdana</vt:lpstr>
      <vt:lpstr>SU Eld</vt:lpstr>
      <vt:lpstr>SU Kronor</vt:lpstr>
      <vt:lpstr>SU Olivkvist</vt:lpstr>
      <vt:lpstr>Vit bakgrund</vt:lpstr>
      <vt:lpstr>Språkliga och exekutiva förmågor hos förskolebarn</vt:lpstr>
      <vt:lpstr>Risk- och skyddsfaktorer, resiliens</vt:lpstr>
      <vt:lpstr>Exekutiva funktioner</vt:lpstr>
      <vt:lpstr>PowerPoint-presentation</vt:lpstr>
      <vt:lpstr>Hjärnvägar i förskolan</vt:lpstr>
      <vt:lpstr>Socioekonomiska skillnader</vt:lpstr>
      <vt:lpstr>Flerspråkiga barn</vt:lpstr>
      <vt:lpstr>Könsskillnader</vt:lpstr>
      <vt:lpstr>PowerPoint-presentation</vt:lpstr>
      <vt:lpstr>PowerPoint-presentation</vt:lpstr>
      <vt:lpstr>PowerPoint-presentation</vt:lpstr>
      <vt:lpstr>PowerPoint-presentation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Signe Tonér</dc:creator>
  <cp:lastModifiedBy>Vilma Hedlund</cp:lastModifiedBy>
  <cp:revision>1042</cp:revision>
  <dcterms:created xsi:type="dcterms:W3CDTF">2017-10-20T09:34:08Z</dcterms:created>
  <dcterms:modified xsi:type="dcterms:W3CDTF">2023-12-04T15:09:11Z</dcterms:modified>
</cp:coreProperties>
</file>