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0" r:id="rId5"/>
    <p:sldId id="257"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56"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C640B-7DC0-4548-A5CA-E52744DF9304}" type="datetimeFigureOut">
              <a:rPr lang="sv-SE" smtClean="0"/>
              <a:t>2024-11-07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99477-49BE-4AE0-9420-7D011B7DFE9B}" type="slidenum">
              <a:rPr lang="sv-SE" smtClean="0"/>
              <a:t>‹#›</a:t>
            </a:fld>
            <a:endParaRPr lang="sv-SE"/>
          </a:p>
        </p:txBody>
      </p:sp>
    </p:spTree>
    <p:extLst>
      <p:ext uri="{BB962C8B-B14F-4D97-AF65-F5344CB8AC3E}">
        <p14:creationId xmlns:p14="http://schemas.microsoft.com/office/powerpoint/2010/main" val="297091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Brottsoffermyndigheten som finansiär – treårigt projekt</a:t>
            </a:r>
          </a:p>
        </p:txBody>
      </p:sp>
      <p:sp>
        <p:nvSpPr>
          <p:cNvPr id="4" name="Slide Number Placeholder 3"/>
          <p:cNvSpPr>
            <a:spLocks noGrp="1"/>
          </p:cNvSpPr>
          <p:nvPr>
            <p:ph type="sldNum" sz="quarter" idx="5"/>
          </p:nvPr>
        </p:nvSpPr>
        <p:spPr/>
        <p:txBody>
          <a:bodyPr/>
          <a:lstStyle/>
          <a:p>
            <a:fld id="{B0399477-49BE-4AE0-9420-7D011B7DFE9B}" type="slidenum">
              <a:rPr lang="sv-SE" smtClean="0"/>
              <a:t>1</a:t>
            </a:fld>
            <a:endParaRPr lang="sv-SE"/>
          </a:p>
        </p:txBody>
      </p:sp>
    </p:spTree>
    <p:extLst>
      <p:ext uri="{BB962C8B-B14F-4D97-AF65-F5344CB8AC3E}">
        <p14:creationId xmlns:p14="http://schemas.microsoft.com/office/powerpoint/2010/main" val="44391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0399477-49BE-4AE0-9420-7D011B7DFE9B}" type="slidenum">
              <a:rPr lang="sv-SE" smtClean="0"/>
              <a:t>2</a:t>
            </a:fld>
            <a:endParaRPr lang="sv-SE"/>
          </a:p>
        </p:txBody>
      </p:sp>
    </p:spTree>
    <p:extLst>
      <p:ext uri="{BB962C8B-B14F-4D97-AF65-F5344CB8AC3E}">
        <p14:creationId xmlns:p14="http://schemas.microsoft.com/office/powerpoint/2010/main" val="368360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0399477-49BE-4AE0-9420-7D011B7DFE9B}" type="slidenum">
              <a:rPr lang="sv-SE" smtClean="0"/>
              <a:t>3</a:t>
            </a:fld>
            <a:endParaRPr lang="sv-SE"/>
          </a:p>
        </p:txBody>
      </p:sp>
    </p:spTree>
    <p:extLst>
      <p:ext uri="{BB962C8B-B14F-4D97-AF65-F5344CB8AC3E}">
        <p14:creationId xmlns:p14="http://schemas.microsoft.com/office/powerpoint/2010/main" val="415879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0399477-49BE-4AE0-9420-7D011B7DFE9B}" type="slidenum">
              <a:rPr lang="sv-SE" smtClean="0"/>
              <a:t>4</a:t>
            </a:fld>
            <a:endParaRPr lang="sv-SE"/>
          </a:p>
        </p:txBody>
      </p:sp>
    </p:spTree>
    <p:extLst>
      <p:ext uri="{BB962C8B-B14F-4D97-AF65-F5344CB8AC3E}">
        <p14:creationId xmlns:p14="http://schemas.microsoft.com/office/powerpoint/2010/main" val="408507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B0399477-49BE-4AE0-9420-7D011B7DFE9B}" type="slidenum">
              <a:rPr lang="sv-SE" smtClean="0"/>
              <a:t>5</a:t>
            </a:fld>
            <a:endParaRPr lang="sv-SE"/>
          </a:p>
        </p:txBody>
      </p:sp>
    </p:spTree>
    <p:extLst>
      <p:ext uri="{BB962C8B-B14F-4D97-AF65-F5344CB8AC3E}">
        <p14:creationId xmlns:p14="http://schemas.microsoft.com/office/powerpoint/2010/main" val="240180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90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292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2506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95377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11/7/2024</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34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95674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0647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55879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78581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8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11/7/2024</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1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11/7/2024</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57325499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johanna.thulin@hkr.se" TargetMode="External"/><Relationship Id="rId4" Type="http://schemas.openxmlformats.org/officeDocument/2006/relationships/hyperlink" Target="mailto:Mikael.skillmark@j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0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99E2CB2-79B7-9119-5E87-1C22ACE31126}"/>
              </a:ext>
            </a:extLst>
          </p:cNvPr>
          <p:cNvSpPr>
            <a:spLocks noGrp="1"/>
          </p:cNvSpPr>
          <p:nvPr>
            <p:ph type="ctrTitle"/>
          </p:nvPr>
        </p:nvSpPr>
        <p:spPr>
          <a:xfrm>
            <a:off x="990000" y="395289"/>
            <a:ext cx="4075200" cy="2226688"/>
          </a:xfrm>
        </p:spPr>
        <p:txBody>
          <a:bodyPr>
            <a:normAutofit fontScale="90000"/>
          </a:bodyPr>
          <a:lstStyle/>
          <a:p>
            <a:r>
              <a:rPr lang="sv-SE" dirty="0"/>
              <a:t>Ny KIBB-forskning – samtal om våld</a:t>
            </a:r>
          </a:p>
        </p:txBody>
      </p:sp>
      <p:sp>
        <p:nvSpPr>
          <p:cNvPr id="3" name="Underrubrik 2">
            <a:extLst>
              <a:ext uri="{FF2B5EF4-FFF2-40B4-BE49-F238E27FC236}">
                <a16:creationId xmlns:a16="http://schemas.microsoft.com/office/drawing/2014/main" id="{A75B9C57-343C-8217-EC71-B5C749911363}"/>
              </a:ext>
            </a:extLst>
          </p:cNvPr>
          <p:cNvSpPr>
            <a:spLocks noGrp="1"/>
          </p:cNvSpPr>
          <p:nvPr>
            <p:ph type="subTitle" idx="1"/>
          </p:nvPr>
        </p:nvSpPr>
        <p:spPr>
          <a:xfrm>
            <a:off x="990000" y="4248000"/>
            <a:ext cx="4075200" cy="2070001"/>
          </a:xfrm>
        </p:spPr>
        <p:txBody>
          <a:bodyPr>
            <a:normAutofit/>
          </a:bodyPr>
          <a:lstStyle/>
          <a:p>
            <a:r>
              <a:rPr lang="sv-SE" dirty="0"/>
              <a:t>Mikael Skillmark</a:t>
            </a:r>
          </a:p>
          <a:p>
            <a:r>
              <a:rPr lang="sv-SE" dirty="0"/>
              <a:t>&amp;</a:t>
            </a:r>
          </a:p>
          <a:p>
            <a:r>
              <a:rPr lang="sv-SE" dirty="0"/>
              <a:t>Johanna Thulin</a:t>
            </a:r>
          </a:p>
        </p:txBody>
      </p:sp>
      <p:grpSp>
        <p:nvGrpSpPr>
          <p:cNvPr id="11" name="Group 10">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12" name="Rectangle 11">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4" name="Group 13">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9"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6"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 name="Picture 3" descr="Färgade löv mönster">
            <a:extLst>
              <a:ext uri="{FF2B5EF4-FFF2-40B4-BE49-F238E27FC236}">
                <a16:creationId xmlns:a16="http://schemas.microsoft.com/office/drawing/2014/main" id="{705BF60A-0D4D-158F-DFFE-7AC96A18ADB4}"/>
              </a:ext>
            </a:extLst>
          </p:cNvPr>
          <p:cNvPicPr>
            <a:picLocks noChangeAspect="1"/>
          </p:cNvPicPr>
          <p:nvPr/>
        </p:nvPicPr>
        <p:blipFill rotWithShape="1">
          <a:blip r:embed="rId3"/>
          <a:srcRect l="13193" r="24426" b="1"/>
          <a:stretch/>
        </p:blipFill>
        <p:spPr>
          <a:xfrm>
            <a:off x="6080462" y="6306"/>
            <a:ext cx="6111538" cy="6858000"/>
          </a:xfrm>
          <a:prstGeom prst="rect">
            <a:avLst/>
          </a:prstGeom>
        </p:spPr>
      </p:pic>
    </p:spTree>
    <p:extLst>
      <p:ext uri="{BB962C8B-B14F-4D97-AF65-F5344CB8AC3E}">
        <p14:creationId xmlns:p14="http://schemas.microsoft.com/office/powerpoint/2010/main" val="350228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1"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2"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3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36" name="Rectangle 16">
            <a:extLst>
              <a:ext uri="{FF2B5EF4-FFF2-40B4-BE49-F238E27FC236}">
                <a16:creationId xmlns:a16="http://schemas.microsoft.com/office/drawing/2014/main" id="{44CA2EAD-E7C7-4F64-924A-52D34FD75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9DF4AA-1122-E17B-3BBE-155E4E73102D}"/>
              </a:ext>
            </a:extLst>
          </p:cNvPr>
          <p:cNvSpPr>
            <a:spLocks noGrp="1"/>
          </p:cNvSpPr>
          <p:nvPr>
            <p:ph type="title"/>
          </p:nvPr>
        </p:nvSpPr>
        <p:spPr>
          <a:xfrm>
            <a:off x="4875975" y="1080000"/>
            <a:ext cx="6307200" cy="2185200"/>
          </a:xfrm>
        </p:spPr>
        <p:txBody>
          <a:bodyPr vert="horz" lIns="91440" tIns="45720" rIns="91440" bIns="45720" rtlCol="0" anchor="b" anchorCtr="0">
            <a:normAutofit/>
          </a:bodyPr>
          <a:lstStyle/>
          <a:p>
            <a:pPr algn="ctr"/>
            <a:r>
              <a:rPr lang="sv-SE" sz="4800" dirty="0"/>
              <a:t>Nästa steg</a:t>
            </a:r>
          </a:p>
        </p:txBody>
      </p:sp>
      <p:sp>
        <p:nvSpPr>
          <p:cNvPr id="3" name="Platshållare för innehåll 2">
            <a:extLst>
              <a:ext uri="{FF2B5EF4-FFF2-40B4-BE49-F238E27FC236}">
                <a16:creationId xmlns:a16="http://schemas.microsoft.com/office/drawing/2014/main" id="{B1D474FE-C9F1-1D20-E978-0CF7CB5FF0B4}"/>
              </a:ext>
            </a:extLst>
          </p:cNvPr>
          <p:cNvSpPr>
            <a:spLocks noGrp="1"/>
          </p:cNvSpPr>
          <p:nvPr>
            <p:ph idx="1"/>
          </p:nvPr>
        </p:nvSpPr>
        <p:spPr>
          <a:xfrm>
            <a:off x="4364610" y="4067999"/>
            <a:ext cx="7418895" cy="2551873"/>
          </a:xfrm>
        </p:spPr>
        <p:txBody>
          <a:bodyPr vert="horz" lIns="91440" tIns="45720" rIns="91440" bIns="45720" rtlCol="0">
            <a:normAutofit fontScale="92500" lnSpcReduction="20000"/>
          </a:bodyPr>
          <a:lstStyle/>
          <a:p>
            <a:pPr marL="0" indent="0" algn="ctr">
              <a:lnSpc>
                <a:spcPct val="125000"/>
              </a:lnSpc>
              <a:buNone/>
            </a:pPr>
            <a:r>
              <a:rPr lang="sv-SE" sz="2400" dirty="0"/>
              <a:t>Vi vet att KIBB fungerar – men </a:t>
            </a:r>
            <a:r>
              <a:rPr lang="sv-SE" sz="2400" i="1" dirty="0"/>
              <a:t>hur</a:t>
            </a:r>
            <a:r>
              <a:rPr lang="sv-SE" sz="2400" dirty="0"/>
              <a:t> gör ni?</a:t>
            </a:r>
          </a:p>
          <a:p>
            <a:pPr marL="0" indent="0" algn="ctr">
              <a:lnSpc>
                <a:spcPct val="125000"/>
              </a:lnSpc>
              <a:buNone/>
            </a:pPr>
            <a:r>
              <a:rPr lang="sv-SE" sz="2400" dirty="0"/>
              <a:t>Våldet en central del – men inte enkel.</a:t>
            </a:r>
          </a:p>
          <a:p>
            <a:pPr marL="0" indent="0" algn="ctr">
              <a:lnSpc>
                <a:spcPct val="125000"/>
              </a:lnSpc>
              <a:buNone/>
            </a:pPr>
            <a:endParaRPr lang="en-US" sz="2400" dirty="0"/>
          </a:p>
          <a:p>
            <a:pPr marL="0" indent="0" algn="ctr">
              <a:lnSpc>
                <a:spcPct val="125000"/>
              </a:lnSpc>
              <a:buNone/>
            </a:pPr>
            <a:r>
              <a:rPr lang="sv-SE" sz="2200" dirty="0">
                <a:effectLst/>
                <a:latin typeface="Calibri" panose="020F0502020204030204" pitchFamily="34" charset="0"/>
                <a:ea typeface="ScalaOT"/>
                <a:cs typeface="Times New Roman" panose="02020603050405020304" pitchFamily="18" charset="0"/>
              </a:rPr>
              <a:t>Det övergripande syftet med studien är att undersöka hur samtal om våld gestaltar sig i möten mellan våldsutsatta barn och professionella behandlare.</a:t>
            </a:r>
            <a:endParaRPr lang="en-US" sz="2200" dirty="0"/>
          </a:p>
        </p:txBody>
      </p:sp>
      <p:pic>
        <p:nvPicPr>
          <p:cNvPr id="37" name="Picture 4" descr="Ljus stege bredvid mörka stegar">
            <a:extLst>
              <a:ext uri="{FF2B5EF4-FFF2-40B4-BE49-F238E27FC236}">
                <a16:creationId xmlns:a16="http://schemas.microsoft.com/office/drawing/2014/main" id="{DBB87ABE-0098-9193-9209-9C2CE0349E14}"/>
              </a:ext>
            </a:extLst>
          </p:cNvPr>
          <p:cNvPicPr>
            <a:picLocks noChangeAspect="1"/>
          </p:cNvPicPr>
          <p:nvPr/>
        </p:nvPicPr>
        <p:blipFill rotWithShape="1">
          <a:blip r:embed="rId3"/>
          <a:srcRect l="47745" r="9999"/>
          <a:stretch/>
        </p:blipFill>
        <p:spPr>
          <a:xfrm>
            <a:off x="20" y="10"/>
            <a:ext cx="3863955" cy="6857989"/>
          </a:xfrm>
          <a:prstGeom prst="rect">
            <a:avLst/>
          </a:prstGeom>
        </p:spPr>
      </p:pic>
      <p:cxnSp>
        <p:nvCxnSpPr>
          <p:cNvPr id="38" name="Straight Connector 18">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9575"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1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2D4EF2D-D6A1-BFD6-012E-93AB41003432}"/>
              </a:ext>
            </a:extLst>
          </p:cNvPr>
          <p:cNvSpPr>
            <a:spLocks noGrp="1"/>
          </p:cNvSpPr>
          <p:nvPr>
            <p:ph type="title"/>
          </p:nvPr>
        </p:nvSpPr>
        <p:spPr>
          <a:xfrm>
            <a:off x="104887" y="57930"/>
            <a:ext cx="5064641" cy="1112836"/>
          </a:xfrm>
        </p:spPr>
        <p:txBody>
          <a:bodyPr>
            <a:normAutofit/>
          </a:bodyPr>
          <a:lstStyle/>
          <a:p>
            <a:pPr algn="ctr"/>
            <a:r>
              <a:rPr lang="sv-SE" dirty="0"/>
              <a:t>Frågeställningar</a:t>
            </a:r>
          </a:p>
        </p:txBody>
      </p:sp>
      <p:sp>
        <p:nvSpPr>
          <p:cNvPr id="17" name="Platshållare för innehåll 2">
            <a:extLst>
              <a:ext uri="{FF2B5EF4-FFF2-40B4-BE49-F238E27FC236}">
                <a16:creationId xmlns:a16="http://schemas.microsoft.com/office/drawing/2014/main" id="{B57E4A1E-7166-7FCF-5858-02DE7899DB98}"/>
              </a:ext>
            </a:extLst>
          </p:cNvPr>
          <p:cNvSpPr>
            <a:spLocks noGrp="1"/>
          </p:cNvSpPr>
          <p:nvPr>
            <p:ph idx="1"/>
          </p:nvPr>
        </p:nvSpPr>
        <p:spPr>
          <a:xfrm>
            <a:off x="104888" y="1268452"/>
            <a:ext cx="7169113" cy="5390765"/>
          </a:xfrm>
        </p:spPr>
        <p:txBody>
          <a:bodyPr>
            <a:normAutofit/>
          </a:bodyPr>
          <a:lstStyle/>
          <a:p>
            <a:pPr marL="342900" lvl="0" indent="-342900">
              <a:lnSpc>
                <a:spcPct val="140000"/>
              </a:lnSpc>
              <a:buFont typeface="Symbol" panose="05050102010706020507" pitchFamily="18" charset="2"/>
              <a:buChar char=""/>
            </a:pPr>
            <a:r>
              <a:rPr lang="sv-SE" dirty="0">
                <a:effectLst/>
                <a:latin typeface="Calibri" panose="020F0502020204030204" pitchFamily="34" charset="0"/>
                <a:ea typeface="ScalaOT"/>
                <a:cs typeface="Calibri" panose="020F0502020204030204" pitchFamily="34" charset="0"/>
              </a:rPr>
              <a:t>Hur samtalar våldsutsatta barn och behandlare om teman som till exempel barnens utsatthet för våld av föräldrar, vem som har ansvar för våldet och familjens situation?</a:t>
            </a:r>
            <a:endParaRPr lang="sv-SE" dirty="0">
              <a:effectLst/>
              <a:latin typeface="Times New Roman" panose="02020603050405020304" pitchFamily="18" charset="0"/>
              <a:ea typeface="ScalaOT"/>
              <a:cs typeface="Calibri" panose="020F0502020204030204" pitchFamily="34" charset="0"/>
            </a:endParaRPr>
          </a:p>
          <a:p>
            <a:pPr marL="342900" lvl="0" indent="-342900">
              <a:lnSpc>
                <a:spcPct val="140000"/>
              </a:lnSpc>
              <a:buFont typeface="Symbol" panose="05050102010706020507" pitchFamily="18" charset="2"/>
              <a:buChar char=""/>
            </a:pPr>
            <a:r>
              <a:rPr lang="sv-SE" dirty="0">
                <a:effectLst/>
                <a:latin typeface="Calibri" panose="020F0502020204030204" pitchFamily="34" charset="0"/>
                <a:ea typeface="ScalaOT"/>
                <a:cs typeface="Calibri" panose="020F0502020204030204" pitchFamily="34" charset="0"/>
              </a:rPr>
              <a:t>Hur ser våldsutsatta barns möjligheter ut när det gäller att påverka de sätt som den strukturerade behandlingen genomförs på? </a:t>
            </a:r>
          </a:p>
          <a:p>
            <a:pPr marL="342900" lvl="0" indent="-342900">
              <a:lnSpc>
                <a:spcPct val="140000"/>
              </a:lnSpc>
              <a:buFont typeface="Symbol" panose="05050102010706020507" pitchFamily="18" charset="2"/>
              <a:buChar char=""/>
            </a:pPr>
            <a:r>
              <a:rPr lang="sv-SE" dirty="0">
                <a:effectLst/>
                <a:latin typeface="Calibri" panose="020F0502020204030204" pitchFamily="34" charset="0"/>
                <a:ea typeface="ScalaOT"/>
                <a:cs typeface="Calibri" panose="020F0502020204030204" pitchFamily="34" charset="0"/>
              </a:rPr>
              <a:t>Vilka grundvalar framträder i behandlares förklaringar av hur de genomför behandlingen med våldsutsatta barn? </a:t>
            </a:r>
            <a:endParaRPr lang="sv-SE" dirty="0">
              <a:effectLst/>
              <a:latin typeface="Times New Roman" panose="02020603050405020304" pitchFamily="18" charset="0"/>
              <a:ea typeface="ScalaOT"/>
              <a:cs typeface="Calibri" panose="020F0502020204030204" pitchFamily="34" charset="0"/>
            </a:endParaRPr>
          </a:p>
          <a:p>
            <a:pPr>
              <a:lnSpc>
                <a:spcPct val="140000"/>
              </a:lnSpc>
            </a:pPr>
            <a:endParaRPr lang="sv-SE" sz="1300" dirty="0"/>
          </a:p>
        </p:txBody>
      </p:sp>
      <p:pic>
        <p:nvPicPr>
          <p:cNvPr id="5" name="Picture 4" descr="En hand med två vuxna och ett barn ovanpå varandra">
            <a:extLst>
              <a:ext uri="{FF2B5EF4-FFF2-40B4-BE49-F238E27FC236}">
                <a16:creationId xmlns:a16="http://schemas.microsoft.com/office/drawing/2014/main" id="{F7F70FFC-4153-AD11-B248-0407B028805D}"/>
              </a:ext>
            </a:extLst>
          </p:cNvPr>
          <p:cNvPicPr>
            <a:picLocks noChangeAspect="1"/>
          </p:cNvPicPr>
          <p:nvPr/>
        </p:nvPicPr>
        <p:blipFill rotWithShape="1">
          <a:blip r:embed="rId3"/>
          <a:srcRect l="30984" r="24135" b="-2"/>
          <a:stretch/>
        </p:blipFill>
        <p:spPr>
          <a:xfrm>
            <a:off x="7766050" y="540000"/>
            <a:ext cx="3884962" cy="5778000"/>
          </a:xfrm>
          <a:prstGeom prst="rect">
            <a:avLst/>
          </a:prstGeom>
        </p:spPr>
      </p:pic>
    </p:spTree>
    <p:extLst>
      <p:ext uri="{BB962C8B-B14F-4D97-AF65-F5344CB8AC3E}">
        <p14:creationId xmlns:p14="http://schemas.microsoft.com/office/powerpoint/2010/main" val="141908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E6797-B276-A1B4-5BDD-6606B5277273}"/>
              </a:ext>
            </a:extLst>
          </p:cNvPr>
          <p:cNvSpPr>
            <a:spLocks noGrp="1"/>
          </p:cNvSpPr>
          <p:nvPr>
            <p:ph type="title"/>
          </p:nvPr>
        </p:nvSpPr>
        <p:spPr>
          <a:xfrm>
            <a:off x="518060" y="103058"/>
            <a:ext cx="2347689" cy="1112836"/>
          </a:xfrm>
        </p:spPr>
        <p:txBody>
          <a:bodyPr/>
          <a:lstStyle/>
          <a:p>
            <a:r>
              <a:rPr lang="sv-SE" dirty="0"/>
              <a:t>Metod </a:t>
            </a:r>
          </a:p>
        </p:txBody>
      </p:sp>
      <p:sp>
        <p:nvSpPr>
          <p:cNvPr id="3" name="Platshållare för innehåll 2">
            <a:extLst>
              <a:ext uri="{FF2B5EF4-FFF2-40B4-BE49-F238E27FC236}">
                <a16:creationId xmlns:a16="http://schemas.microsoft.com/office/drawing/2014/main" id="{B89DA3E4-6553-1F1F-4090-DB5C5049DCB6}"/>
              </a:ext>
            </a:extLst>
          </p:cNvPr>
          <p:cNvSpPr>
            <a:spLocks noGrp="1"/>
          </p:cNvSpPr>
          <p:nvPr>
            <p:ph idx="1"/>
          </p:nvPr>
        </p:nvSpPr>
        <p:spPr>
          <a:xfrm>
            <a:off x="323653" y="1215894"/>
            <a:ext cx="11431571" cy="5642106"/>
          </a:xfrm>
        </p:spPr>
        <p:txBody>
          <a:bodyPr>
            <a:normAutofit/>
          </a:bodyPr>
          <a:lstStyle/>
          <a:p>
            <a:r>
              <a:rPr lang="sv-SE" dirty="0"/>
              <a:t>Vi spelar in (gärna både ljud och bild) en behandlingssession</a:t>
            </a:r>
          </a:p>
          <a:p>
            <a:r>
              <a:rPr lang="sv-SE" dirty="0"/>
              <a:t>Cirka en vecka senare tittar vi på och diskuterar tillsammans det som framkommer. Syftet är att tillsammans analysera de övervägande ni behandlare gjort och lyssna till era förklaringar av ert arbetssätt med det specifika barnet. </a:t>
            </a:r>
          </a:p>
          <a:p>
            <a:pPr>
              <a:buFont typeface="Arial" panose="020B0604020202020204" pitchFamily="34" charset="0"/>
              <a:buChar char="•"/>
            </a:pPr>
            <a:r>
              <a:rPr lang="sv-SE" sz="1800" dirty="0">
                <a:effectLst/>
                <a:latin typeface="Calibri" panose="020F0502020204030204" pitchFamily="34" charset="0"/>
                <a:ea typeface="ScalaOT"/>
              </a:rPr>
              <a:t>Uppfattning om samtalet med barnet (bra, mindre bra, svårigheter </a:t>
            </a:r>
            <a:r>
              <a:rPr lang="sv-SE" sz="1800" dirty="0" err="1">
                <a:effectLst/>
                <a:latin typeface="Calibri" panose="020F0502020204030204" pitchFamily="34" charset="0"/>
                <a:ea typeface="ScalaOT"/>
              </a:rPr>
              <a:t>etc</a:t>
            </a:r>
            <a:r>
              <a:rPr lang="sv-SE" sz="1800" dirty="0">
                <a:effectLst/>
                <a:latin typeface="Calibri" panose="020F0502020204030204" pitchFamily="34" charset="0"/>
                <a:ea typeface="ScalaOT"/>
              </a:rPr>
              <a:t>) </a:t>
            </a:r>
          </a:p>
          <a:p>
            <a:pPr>
              <a:buFont typeface="Arial" panose="020B0604020202020204" pitchFamily="34" charset="0"/>
              <a:buChar char="•"/>
            </a:pPr>
            <a:r>
              <a:rPr lang="sv-SE" sz="1800" dirty="0">
                <a:latin typeface="Calibri" panose="020F0502020204030204" pitchFamily="34" charset="0"/>
                <a:ea typeface="ScalaOT"/>
              </a:rPr>
              <a:t>H</a:t>
            </a:r>
            <a:r>
              <a:rPr lang="sv-SE" sz="1800" dirty="0">
                <a:effectLst/>
                <a:latin typeface="Calibri" panose="020F0502020204030204" pitchFamily="34" charset="0"/>
                <a:ea typeface="ScalaOT"/>
              </a:rPr>
              <a:t>ur har ni jobbat med barnet i eventuella tidigare sessioner och hur tänker ni planeringen framåt </a:t>
            </a:r>
          </a:p>
          <a:p>
            <a:pPr>
              <a:buFont typeface="Arial" panose="020B0604020202020204" pitchFamily="34" charset="0"/>
              <a:buChar char="•"/>
            </a:pPr>
            <a:r>
              <a:rPr lang="sv-SE" sz="1800" dirty="0">
                <a:latin typeface="Calibri" panose="020F0502020204030204" pitchFamily="34" charset="0"/>
                <a:ea typeface="ScalaOT"/>
              </a:rPr>
              <a:t>H</a:t>
            </a:r>
            <a:r>
              <a:rPr lang="sv-SE" sz="1800" dirty="0">
                <a:effectLst/>
                <a:latin typeface="Calibri" panose="020F0502020204030204" pitchFamily="34" charset="0"/>
                <a:ea typeface="ScalaOT"/>
              </a:rPr>
              <a:t>ur bedömer ni barnets hjälpbehov </a:t>
            </a:r>
          </a:p>
          <a:p>
            <a:pPr>
              <a:spcBef>
                <a:spcPts val="0"/>
              </a:spcBef>
              <a:buFont typeface="Arial" panose="020B0604020202020204" pitchFamily="34" charset="0"/>
              <a:buChar char="•"/>
            </a:pPr>
            <a:r>
              <a:rPr lang="sv-SE" sz="1800" dirty="0">
                <a:effectLst/>
                <a:latin typeface="Calibri" panose="020F0502020204030204" pitchFamily="34" charset="0"/>
                <a:ea typeface="ScalaOT"/>
              </a:rPr>
              <a:t>Betraktar ni sessionen betraktas som </a:t>
            </a:r>
          </a:p>
          <a:p>
            <a:pPr marL="0" indent="0">
              <a:spcBef>
                <a:spcPts val="0"/>
              </a:spcBef>
              <a:buNone/>
            </a:pPr>
            <a:r>
              <a:rPr lang="sv-SE" sz="1800" dirty="0">
                <a:effectLst/>
                <a:latin typeface="Calibri" panose="020F0502020204030204" pitchFamily="34" charset="0"/>
                <a:ea typeface="ScalaOT"/>
              </a:rPr>
              <a:t>typisk alternativ otypisk i relation till </a:t>
            </a:r>
          </a:p>
          <a:p>
            <a:pPr marL="0" indent="0">
              <a:spcBef>
                <a:spcPts val="0"/>
              </a:spcBef>
              <a:buNone/>
            </a:pPr>
            <a:r>
              <a:rPr lang="sv-SE" sz="1800" dirty="0">
                <a:effectLst/>
                <a:latin typeface="Calibri" panose="020F0502020204030204" pitchFamily="34" charset="0"/>
                <a:ea typeface="ScalaOT"/>
              </a:rPr>
              <a:t>andra sessioner</a:t>
            </a:r>
            <a:endParaRPr lang="sv-SE" dirty="0"/>
          </a:p>
        </p:txBody>
      </p:sp>
      <p:sp>
        <p:nvSpPr>
          <p:cNvPr id="4" name="Ellips 3">
            <a:extLst>
              <a:ext uri="{FF2B5EF4-FFF2-40B4-BE49-F238E27FC236}">
                <a16:creationId xmlns:a16="http://schemas.microsoft.com/office/drawing/2014/main" id="{6A2D5D5F-AE7C-784E-445B-A31FF396B276}"/>
              </a:ext>
            </a:extLst>
          </p:cNvPr>
          <p:cNvSpPr/>
          <p:nvPr/>
        </p:nvSpPr>
        <p:spPr>
          <a:xfrm>
            <a:off x="8251939" y="4513393"/>
            <a:ext cx="3895725" cy="2257425"/>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ln w="0"/>
                <a:solidFill>
                  <a:schemeClr val="tx1"/>
                </a:solidFill>
                <a:effectLst>
                  <a:outerShdw blurRad="38100" dist="19050" dir="2700000" algn="tl" rotWithShape="0">
                    <a:schemeClr val="dk1">
                      <a:alpha val="40000"/>
                    </a:schemeClr>
                  </a:outerShdw>
                </a:effectLst>
              </a:rPr>
              <a:t>Barn 3 – 17 år</a:t>
            </a:r>
            <a:endParaRPr lang="sv-SE" sz="2800" b="1" dirty="0">
              <a:ln w="22225">
                <a:solidFill>
                  <a:schemeClr val="tx2"/>
                </a:solidFill>
                <a:prstDash val="solid"/>
              </a:ln>
              <a:solidFill>
                <a:schemeClr val="tx2"/>
              </a:solidFill>
            </a:endParaRPr>
          </a:p>
        </p:txBody>
      </p:sp>
      <p:sp>
        <p:nvSpPr>
          <p:cNvPr id="5" name="Ellips 4">
            <a:extLst>
              <a:ext uri="{FF2B5EF4-FFF2-40B4-BE49-F238E27FC236}">
                <a16:creationId xmlns:a16="http://schemas.microsoft.com/office/drawing/2014/main" id="{7B384CC9-BCA5-1396-F41B-BD9992E125C9}"/>
              </a:ext>
            </a:extLst>
          </p:cNvPr>
          <p:cNvSpPr/>
          <p:nvPr/>
        </p:nvSpPr>
        <p:spPr>
          <a:xfrm>
            <a:off x="4515439" y="4661825"/>
            <a:ext cx="4128940" cy="2147886"/>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dirty="0">
                <a:ln w="0"/>
                <a:solidFill>
                  <a:schemeClr val="tx1"/>
                </a:solidFill>
                <a:effectLst>
                  <a:outerShdw blurRad="38100" dist="19050" dir="2700000" algn="tl" rotWithShape="0">
                    <a:schemeClr val="dk1">
                      <a:alpha val="40000"/>
                    </a:schemeClr>
                  </a:outerShdw>
                </a:effectLst>
              </a:rPr>
              <a:t>Totalt 16-20 samtal</a:t>
            </a:r>
          </a:p>
          <a:p>
            <a:pPr algn="ctr"/>
            <a:r>
              <a:rPr lang="sv-SE" sz="2800" dirty="0">
                <a:ln w="0"/>
                <a:solidFill>
                  <a:schemeClr val="tx1"/>
                </a:solidFill>
                <a:effectLst>
                  <a:outerShdw blurRad="38100" dist="19050" dir="2700000" algn="tl" rotWithShape="0">
                    <a:schemeClr val="dk1">
                      <a:alpha val="40000"/>
                    </a:schemeClr>
                  </a:outerShdw>
                </a:effectLst>
              </a:rPr>
              <a:t>(4-5 i varje fas)</a:t>
            </a:r>
          </a:p>
        </p:txBody>
      </p:sp>
    </p:spTree>
    <p:extLst>
      <p:ext uri="{BB962C8B-B14F-4D97-AF65-F5344CB8AC3E}">
        <p14:creationId xmlns:p14="http://schemas.microsoft.com/office/powerpoint/2010/main" val="255715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A214C-F492-E0DC-FA05-4D3B8CBEECC9}"/>
              </a:ext>
            </a:extLst>
          </p:cNvPr>
          <p:cNvSpPr>
            <a:spLocks noGrp="1"/>
          </p:cNvSpPr>
          <p:nvPr>
            <p:ph type="title"/>
          </p:nvPr>
        </p:nvSpPr>
        <p:spPr>
          <a:xfrm>
            <a:off x="190500" y="301021"/>
            <a:ext cx="11744325" cy="1112836"/>
          </a:xfrm>
        </p:spPr>
        <p:txBody>
          <a:bodyPr>
            <a:noAutofit/>
          </a:bodyPr>
          <a:lstStyle/>
          <a:p>
            <a:r>
              <a:rPr lang="sv-SE" sz="3600" dirty="0"/>
              <a:t>Samskapande forskning – era tankar är viktiga i hela processen!</a:t>
            </a:r>
          </a:p>
        </p:txBody>
      </p:sp>
      <p:sp>
        <p:nvSpPr>
          <p:cNvPr id="3" name="Platshållare för innehåll 2">
            <a:extLst>
              <a:ext uri="{FF2B5EF4-FFF2-40B4-BE49-F238E27FC236}">
                <a16:creationId xmlns:a16="http://schemas.microsoft.com/office/drawing/2014/main" id="{E43C552A-B278-A4F8-4079-A7BACA38249C}"/>
              </a:ext>
            </a:extLst>
          </p:cNvPr>
          <p:cNvSpPr>
            <a:spLocks noGrp="1"/>
          </p:cNvSpPr>
          <p:nvPr>
            <p:ph idx="1"/>
          </p:nvPr>
        </p:nvSpPr>
        <p:spPr>
          <a:xfrm>
            <a:off x="371475" y="1685925"/>
            <a:ext cx="11563350" cy="4991100"/>
          </a:xfrm>
        </p:spPr>
        <p:txBody>
          <a:bodyPr>
            <a:normAutofit/>
          </a:bodyPr>
          <a:lstStyle/>
          <a:p>
            <a:endParaRPr lang="sv-SE" sz="3200" dirty="0"/>
          </a:p>
          <a:p>
            <a:r>
              <a:rPr lang="sv-SE" sz="3200" dirty="0">
                <a:hlinkClick r:id="rId4"/>
              </a:rPr>
              <a:t>mikael.skillmark@ju.se</a:t>
            </a:r>
            <a:endParaRPr lang="sv-SE" sz="3200" dirty="0"/>
          </a:p>
          <a:p>
            <a:r>
              <a:rPr lang="sv-SE" sz="3200" dirty="0">
                <a:hlinkClick r:id="rId5"/>
              </a:rPr>
              <a:t>johanna.</a:t>
            </a:r>
            <a:r>
              <a:rPr lang="sv-SE" sz="3200" dirty="0" err="1">
                <a:hlinkClick r:id="rId5"/>
              </a:rPr>
              <a:t>thulin</a:t>
            </a:r>
            <a:r>
              <a:rPr lang="sv-SE" sz="3200" err="1">
                <a:hlinkClick r:id="rId5"/>
              </a:rPr>
              <a:t>@</a:t>
            </a:r>
            <a:r>
              <a:rPr lang="sv-SE" sz="3200">
                <a:hlinkClick r:id="rId5"/>
              </a:rPr>
              <a:t>hkr.</a:t>
            </a:r>
            <a:r>
              <a:rPr lang="sv-SE" sz="3200" dirty="0">
                <a:hlinkClick r:id="rId5"/>
              </a:rPr>
              <a:t>se</a:t>
            </a:r>
            <a:endParaRPr lang="sv-SE" sz="3200" dirty="0"/>
          </a:p>
          <a:p>
            <a:pPr marL="0" indent="0">
              <a:buNone/>
            </a:pPr>
            <a:endParaRPr lang="sv-SE" sz="3200" dirty="0"/>
          </a:p>
          <a:p>
            <a:pPr marL="0" indent="0">
              <a:buNone/>
            </a:pPr>
            <a:endParaRPr lang="sv-SE" dirty="0"/>
          </a:p>
        </p:txBody>
      </p:sp>
    </p:spTree>
    <p:extLst>
      <p:ext uri="{BB962C8B-B14F-4D97-AF65-F5344CB8AC3E}">
        <p14:creationId xmlns:p14="http://schemas.microsoft.com/office/powerpoint/2010/main" val="24657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osty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268</Words>
  <Application>Microsoft Office PowerPoint</Application>
  <PresentationFormat>Bredbild</PresentationFormat>
  <Paragraphs>35</Paragraphs>
  <Slides>5</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vt:i4>
      </vt:variant>
    </vt:vector>
  </HeadingPairs>
  <TitlesOfParts>
    <vt:vector size="13" baseType="lpstr">
      <vt:lpstr>Arial</vt:lpstr>
      <vt:lpstr>Avenir Next LT Pro</vt:lpstr>
      <vt:lpstr>Calibri</vt:lpstr>
      <vt:lpstr>Goudy Old Style</vt:lpstr>
      <vt:lpstr>Symbol</vt:lpstr>
      <vt:lpstr>Times New Roman</vt:lpstr>
      <vt:lpstr>Wingdings</vt:lpstr>
      <vt:lpstr>FrostyVTI</vt:lpstr>
      <vt:lpstr>Ny KIBB-forskning – samtal om våld</vt:lpstr>
      <vt:lpstr>Nästa steg</vt:lpstr>
      <vt:lpstr>Frågeställningar</vt:lpstr>
      <vt:lpstr>Metod </vt:lpstr>
      <vt:lpstr>Samskapande forskning – era tankar är viktiga i hela processen!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KIBB-forskning – samtal om våld</dc:title>
  <dc:creator>Johanna Thulin</dc:creator>
  <cp:lastModifiedBy>Johanna Thulin</cp:lastModifiedBy>
  <cp:revision>9</cp:revision>
  <dcterms:created xsi:type="dcterms:W3CDTF">2023-09-26T06:53:18Z</dcterms:created>
  <dcterms:modified xsi:type="dcterms:W3CDTF">2024-11-07T15:06:51Z</dcterms:modified>
</cp:coreProperties>
</file>