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871" r:id="rId2"/>
    <p:sldId id="866" r:id="rId3"/>
    <p:sldId id="872" r:id="rId4"/>
    <p:sldId id="873" r:id="rId5"/>
    <p:sldId id="848" r:id="rId6"/>
    <p:sldId id="308" r:id="rId7"/>
    <p:sldId id="870" r:id="rId8"/>
    <p:sldId id="868" r:id="rId9"/>
    <p:sldId id="34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595"/>
    <a:srgbClr val="E20052"/>
    <a:srgbClr val="7F3B65"/>
    <a:srgbClr val="F8C9D8"/>
    <a:srgbClr val="E50051"/>
    <a:srgbClr val="F482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7589" autoAdjust="0"/>
  </p:normalViewPr>
  <p:slideViewPr>
    <p:cSldViewPr snapToGrid="0">
      <p:cViewPr varScale="1">
        <p:scale>
          <a:sx n="63" d="100"/>
          <a:sy n="63" d="100"/>
        </p:scale>
        <p:origin x="52" y="92"/>
      </p:cViewPr>
      <p:guideLst/>
    </p:cSldViewPr>
  </p:slideViewPr>
  <p:outlineViewPr>
    <p:cViewPr>
      <p:scale>
        <a:sx n="33" d="100"/>
        <a:sy n="33" d="100"/>
      </p:scale>
      <p:origin x="0" y="-66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67705-9D6A-40C9-B606-2C6B47C3588C}" type="datetimeFigureOut">
              <a:rPr lang="sv-SE" smtClean="0"/>
              <a:t>2024-12-05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40A4-E018-4EFD-A4D9-296A9576ACB7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5E5BC3D3-780A-C2C5-FD47-1FA7C5EF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036" y="1020727"/>
            <a:ext cx="5869173" cy="32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940A4-E018-4EFD-A4D9-296A9576ACB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58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Redan i årskurs sex är </a:t>
            </a:r>
            <a:r>
              <a:rPr lang="sv-SE" dirty="0" err="1"/>
              <a:t>skilnaden</a:t>
            </a:r>
            <a:r>
              <a:rPr lang="sv-SE" dirty="0"/>
              <a:t> mellan barn som aldrig varit placerade och placerade barn stora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Skillnaderna ökar med åldern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>
                <a:effectLst/>
              </a:rPr>
              <a:t>Jämförelse mellan barn i samhällsvård och andra barn med låga eller inga betyg i årskurs 6, 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B</a:t>
            </a:r>
            <a:r>
              <a:rPr lang="sv-SE" dirty="0">
                <a:effectLst/>
              </a:rPr>
              <a:t>arn som får hjälp av Skolfam</a:t>
            </a:r>
            <a:r>
              <a:rPr lang="sv-SE" dirty="0"/>
              <a:t> får ökade möjligheter!</a:t>
            </a:r>
          </a:p>
          <a:p>
            <a:endParaRPr lang="sv-SE" dirty="0"/>
          </a:p>
          <a:p>
            <a:r>
              <a:rPr lang="sv-SE" dirty="0"/>
              <a:t>Redan i Åk 6 </a:t>
            </a:r>
          </a:p>
          <a:p>
            <a:r>
              <a:rPr lang="sv-SE" dirty="0"/>
              <a:t>Ej placerade 11%</a:t>
            </a:r>
          </a:p>
          <a:p>
            <a:r>
              <a:rPr lang="sv-SE" dirty="0"/>
              <a:t>Placerade 38.5</a:t>
            </a:r>
          </a:p>
          <a:p>
            <a:endParaRPr lang="sv-SE" dirty="0"/>
          </a:p>
          <a:p>
            <a:r>
              <a:rPr lang="sv-SE" dirty="0"/>
              <a:t>Åk9 </a:t>
            </a:r>
          </a:p>
          <a:p>
            <a:r>
              <a:rPr lang="sv-SE" dirty="0"/>
              <a:t>Ej placerade 11%</a:t>
            </a:r>
          </a:p>
          <a:p>
            <a:r>
              <a:rPr lang="sv-SE" dirty="0"/>
              <a:t>Placerade 50%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940A4-E018-4EFD-A4D9-296A9576ACB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52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Skilnaden</a:t>
            </a:r>
            <a:r>
              <a:rPr lang="sv-SE" dirty="0"/>
              <a:t> på barn som aldrig varit placerade och placerade barn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Skillnaderna ökar med åldern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>
                <a:effectLst/>
              </a:rPr>
              <a:t>Jämförelse mellan barn i samhällsvård och andra barn med låga eller inga betyg i årskurs 6, 9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B</a:t>
            </a:r>
            <a:r>
              <a:rPr lang="sv-SE" dirty="0">
                <a:effectLst/>
              </a:rPr>
              <a:t>arn som får hjälp av Skolfam</a:t>
            </a:r>
            <a:r>
              <a:rPr lang="sv-SE" dirty="0"/>
              <a:t> får ökade möjligheter!</a:t>
            </a:r>
          </a:p>
          <a:p>
            <a:endParaRPr lang="sv-SE" dirty="0"/>
          </a:p>
          <a:p>
            <a:r>
              <a:rPr lang="sv-SE" dirty="0"/>
              <a:t>Redan i Åk 6 </a:t>
            </a:r>
          </a:p>
          <a:p>
            <a:r>
              <a:rPr lang="sv-SE" dirty="0"/>
              <a:t>Ej placerade 11%</a:t>
            </a:r>
          </a:p>
          <a:p>
            <a:r>
              <a:rPr lang="sv-SE" dirty="0"/>
              <a:t>Placerade 38.5</a:t>
            </a:r>
          </a:p>
          <a:p>
            <a:endParaRPr lang="sv-SE" dirty="0"/>
          </a:p>
          <a:p>
            <a:r>
              <a:rPr lang="sv-SE" dirty="0"/>
              <a:t>Åk9 </a:t>
            </a:r>
          </a:p>
          <a:p>
            <a:r>
              <a:rPr lang="sv-SE" dirty="0"/>
              <a:t>Ej placerade 11%</a:t>
            </a:r>
          </a:p>
          <a:p>
            <a:r>
              <a:rPr lang="sv-SE" dirty="0"/>
              <a:t>Placerade 50%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940A4-E018-4EFD-A4D9-296A9576ACB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362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Skilnaden</a:t>
            </a:r>
            <a:r>
              <a:rPr lang="sv-SE" dirty="0"/>
              <a:t> på barn som aldrig varit placerade och placerade barn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Skillnaderna ökar med åldern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>
                <a:effectLst/>
              </a:rPr>
              <a:t>Jämförelse mellan barn i samhällsvård och andra barn med låga eller inga betyg i årskurs 6, 9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/>
              <a:t>B</a:t>
            </a:r>
            <a:r>
              <a:rPr lang="sv-SE" dirty="0">
                <a:effectLst/>
              </a:rPr>
              <a:t>arn som får hjälp av Skolfam</a:t>
            </a:r>
            <a:r>
              <a:rPr lang="sv-SE" dirty="0"/>
              <a:t> får ökade möjligheter!</a:t>
            </a:r>
          </a:p>
          <a:p>
            <a:endParaRPr lang="sv-SE" dirty="0"/>
          </a:p>
          <a:p>
            <a:r>
              <a:rPr lang="sv-SE" dirty="0"/>
              <a:t>Redan i Åk 6 </a:t>
            </a:r>
          </a:p>
          <a:p>
            <a:r>
              <a:rPr lang="sv-SE" dirty="0"/>
              <a:t>Ej placerade 11%</a:t>
            </a:r>
          </a:p>
          <a:p>
            <a:r>
              <a:rPr lang="sv-SE" dirty="0"/>
              <a:t>Placerade 38.5</a:t>
            </a:r>
          </a:p>
          <a:p>
            <a:endParaRPr lang="sv-SE" dirty="0"/>
          </a:p>
          <a:p>
            <a:r>
              <a:rPr lang="sv-SE" dirty="0"/>
              <a:t>Åk9 </a:t>
            </a:r>
          </a:p>
          <a:p>
            <a:r>
              <a:rPr lang="sv-SE" dirty="0"/>
              <a:t>Ej placerade 11%</a:t>
            </a:r>
          </a:p>
          <a:p>
            <a:r>
              <a:rPr lang="sv-SE" dirty="0"/>
              <a:t>Placerade 50%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940A4-E018-4EFD-A4D9-296A9576ACB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88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Såhär ser det ut trots att samhället gjort ett så stort ingripande på barnets liv. När man gjort det måste man också ta ansvar över barnet. Hur gör man det?</a:t>
            </a:r>
          </a:p>
          <a:p>
            <a:r>
              <a:rPr lang="sv-SE" dirty="0"/>
              <a:t>Hur kan vi lösa det här problemet? Vi har lösningen – Skolfam!!</a:t>
            </a:r>
          </a:p>
          <a:p>
            <a:r>
              <a:rPr lang="sv-SE" dirty="0"/>
              <a:t>Jag kommer visa hur skillnaderna förändras för de barn som får insatsen Skolfam lite senare.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17590-0319-4655-A7CC-1991CFCA909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386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743450"/>
            <a:ext cx="5486400" cy="3349624"/>
          </a:xfrm>
        </p:spPr>
        <p:txBody>
          <a:bodyPr/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 Vad är Skolfam?</a:t>
            </a:r>
            <a:b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Bakgrunden: Helsingborg, Bo Vinnerljung metodisk kartläggning, insatser och uppföljning.</a:t>
            </a:r>
          </a:p>
          <a:p>
            <a:endParaRPr lang="sv-SE" sz="1400" dirty="0"/>
          </a:p>
          <a:p>
            <a:r>
              <a: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Skolfam skiljer sig från ”problemavhjälpande” verksamhet genom att vi arbetar </a:t>
            </a:r>
            <a:r>
              <a:rPr lang="sv-SE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förebyggande</a:t>
            </a:r>
            <a:r>
              <a: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saknar en uttalad specifik problemfrågeställning. </a:t>
            </a:r>
          </a:p>
          <a:p>
            <a:r>
              <a:rPr lang="sv-S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Idén är att erbjuda till alla barn i målgruppen</a:t>
            </a:r>
          </a:p>
          <a:p>
            <a:r>
              <a:rPr lang="sv-SE" sz="1400" dirty="0"/>
              <a:t>Risker med behovsbedömning</a:t>
            </a:r>
            <a:endParaRPr lang="sv-SE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400" dirty="0"/>
              <a:t>Skolfam kompletterar insatser i elevhälsa, socialtjänst eller sjukvård.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E00747"/>
              </a:buClr>
            </a:pPr>
            <a:r>
              <a:rPr lang="sv-SE" sz="1400" dirty="0"/>
              <a:t>Skolfam bidrar och erbjuder, är gäst i skolan, inga pekpinnar. Följer barnets utveckling regelbundet till avslutningen åk 9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E00747"/>
              </a:buClr>
            </a:pPr>
            <a:endParaRPr lang="sv-SE" sz="1400" dirty="0"/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E00747"/>
              </a:buClr>
            </a:pPr>
            <a:r>
              <a:rPr lang="sv-SE" sz="1400" dirty="0"/>
              <a:t>I nya socialtjänstlagen så trycker man speciellt på två saker som Skolfam innehåller – den </a:t>
            </a:r>
            <a:r>
              <a:rPr lang="sv-SE" sz="1400" dirty="0" err="1"/>
              <a:t>fetade</a:t>
            </a:r>
            <a:r>
              <a:rPr lang="sv-SE" sz="1400" dirty="0"/>
              <a:t> texten som ni ser- Skolfam står på vetenskaplig grund och förebyggande mot framtida utanförskap.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E00747"/>
              </a:buClr>
            </a:pPr>
            <a:endParaRPr lang="sv-SE" sz="1400" dirty="0"/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E00747"/>
              </a:buClr>
            </a:pPr>
            <a:r>
              <a:rPr lang="sv-SE" sz="1400" dirty="0"/>
              <a:t>Kommunerna som deltar i Skolfam har ett nätverk där de kan stötta varandra och utbyta erfarenheter och Stiftelsen Allmänna Barnhuset står alltid bakom och kvalitetssäkrar och är navet för Skolfam.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76369-195A-488C-A67D-EC3CCBE013A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81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743450"/>
            <a:ext cx="5486400" cy="3349624"/>
          </a:xfrm>
        </p:spPr>
        <p:txBody>
          <a:bodyPr/>
          <a:lstStyle/>
          <a:p>
            <a:r>
              <a:rPr lang="sv-SE" dirty="0"/>
              <a:t>Samverkan mellan socialförvaltning och utbildningsförvaltning</a:t>
            </a:r>
          </a:p>
          <a:p>
            <a:r>
              <a:rPr lang="sv-SE" dirty="0"/>
              <a:t>Teamet</a:t>
            </a:r>
          </a:p>
          <a:p>
            <a:r>
              <a:rPr lang="sv-SE" dirty="0"/>
              <a:t>Manual i princip samma insats i de olika kommunerna</a:t>
            </a:r>
          </a:p>
          <a:p>
            <a:r>
              <a:rPr lang="sv-SE" dirty="0"/>
              <a:t>Inleds med en kartläggning av barnets förmågor. Läsa, ordförståelse, matematik, begåvningsnivå, psykiskt mående och fungerande i vardagen-ger en grund. Betoning på barnets starka sidor- vid behov skrivs remiss</a:t>
            </a:r>
          </a:p>
          <a:p>
            <a:r>
              <a:rPr lang="sv-SE" dirty="0"/>
              <a:t>Regelbundna möten bygger ömsesidigt förtroende som en grund för samverkan</a:t>
            </a:r>
          </a:p>
          <a:p>
            <a:r>
              <a:rPr lang="sv-SE" dirty="0"/>
              <a:t>Alla runt barnet strävar mot samma mål med barnet i centrum- tydliga mål –följs upp systematiskt</a:t>
            </a:r>
          </a:p>
          <a:p>
            <a:r>
              <a:rPr lang="sv-SE" dirty="0"/>
              <a:t>Mål gymnasiebehörighet men framför allt att lyckas optimalt utifrån sina förutsättningar-skapar framtidstro hos barnet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76369-195A-488C-A67D-EC3CCBE013A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06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Jämfört med 46% gruppen samhällsplacerade barn</a:t>
            </a:r>
          </a:p>
          <a:p>
            <a:endParaRPr lang="sv-SE" dirty="0"/>
          </a:p>
          <a:p>
            <a:r>
              <a:rPr lang="sv-SE" dirty="0"/>
              <a:t>Gymnasiebehörigheten för alla barn i Sverige har gått ner med </a:t>
            </a:r>
            <a:r>
              <a:rPr lang="sv-SE" dirty="0" err="1"/>
              <a:t>med</a:t>
            </a:r>
            <a:r>
              <a:rPr lang="sv-SE" dirty="0"/>
              <a:t> 1,3% sen förra året till 83,5</a:t>
            </a:r>
          </a:p>
          <a:p>
            <a:endParaRPr lang="sv-SE" dirty="0"/>
          </a:p>
          <a:p>
            <a:r>
              <a:rPr lang="sv-SE" dirty="0"/>
              <a:t>Skolfams resultat är relativt stabilt men har precis som resultatet för alla barn i Sverige minskat något sedan förra åretskillnaderna i skolan mellan utsatta grupper och mer priviligierade grupper ökar</a:t>
            </a:r>
          </a:p>
          <a:p>
            <a:r>
              <a:rPr lang="sv-SE" dirty="0"/>
              <a:t>Barn med Skolfam når 73%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940A4-E018-4EFD-A4D9-296A9576ACB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55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777740"/>
            <a:ext cx="5486400" cy="32232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b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Skolfam växer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2024 finns Skolfam med </a:t>
            </a:r>
            <a:r>
              <a:rPr lang="sv-SE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44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team i 20 svenska kommuner. Sex av dessa team är deltidsteam som antingen delas mellan två kommuner eller med annan verksamhet, oftast elevhälsa, inom den egna kommunen.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Detta möjliggör Skolfam även inom något mindre kommuner.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Ambitionen är att göra det möjligt att även barn i små kommuner med få placeringar ska kunna få </a:t>
            </a:r>
            <a:r>
              <a:rPr lang="sv-S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skolfam</a:t>
            </a: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Mellankommunal samverkan. Flera kommuner går ihop om och delar på ett eller flera team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Finns i Sveriges största städer och växer där- därför når vi relativt många barn trots få kommuner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Skolfam växer 2024 utökar Stockholm och Malmö med ett team vardera och Falkenberg utökar från ett halvt team till ett hel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ED02B-438E-4FE7-827B-2C3FFFB1421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94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Tom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E8C7C1D-0DA2-29D3-FC6D-93E3F400E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" y="1102029"/>
            <a:ext cx="11962015" cy="5636551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CD003380-460D-5F86-FA4D-B1302BC81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362" y="1592572"/>
            <a:ext cx="9787276" cy="308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0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4278646-0FD6-4D79-9AA7-8D806AFA77C3}"/>
              </a:ext>
            </a:extLst>
          </p:cNvPr>
          <p:cNvSpPr txBox="1">
            <a:spLocks/>
          </p:cNvSpPr>
          <p:nvPr userDrawn="1"/>
        </p:nvSpPr>
        <p:spPr>
          <a:xfrm>
            <a:off x="838200" y="1376442"/>
            <a:ext cx="10515600" cy="131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8065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56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E3E3-BAD2-8DCC-837F-72EE8A51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30775"/>
            <a:ext cx="3998219" cy="144046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A0BEF1-14BC-6A75-74D7-5909CBEC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083076"/>
            <a:ext cx="6172200" cy="5076655"/>
          </a:xfrm>
          <a:prstGeom prst="rect">
            <a:avLst/>
          </a:prstGeom>
        </p:spPr>
        <p:txBody>
          <a:bodyPr/>
          <a:lstStyle>
            <a:lvl1pPr>
              <a:defRPr lang="sv-SE"/>
            </a:lvl1pPr>
            <a:lvl2pPr>
              <a:defRPr lang="sv-SE"/>
            </a:lvl2pPr>
            <a:lvl3pPr>
              <a:defRPr lang="sv-SE"/>
            </a:lvl3pPr>
            <a:lvl4pPr>
              <a:defRPr lang="sv-SE"/>
            </a:lvl4pPr>
            <a:lvl5pPr>
              <a:defRPr lang="sv-SE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9FC10986-1255-F869-B318-9414F8EAC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5135"/>
            <a:ext cx="3998219" cy="35245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1883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DC30E4-AC13-4AD0-6A64-959428E9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59881"/>
            <a:ext cx="3998219" cy="141316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7A2FDF2-5FFE-6AEC-2F6B-77F934552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101441"/>
            <a:ext cx="6172200" cy="5058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1800" i="1" dirty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8DEA67-E7A1-D5FD-0DAE-5EDDCF4DD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5135"/>
            <a:ext cx="3998219" cy="35245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6015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A56382-5810-08CA-B444-81AD277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404"/>
            <a:ext cx="10515600" cy="12967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22138A8-FAAD-7E7C-6350-B072FD77B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60567"/>
            <a:ext cx="10515600" cy="3699165"/>
          </a:xfrm>
          <a:prstGeom prst="rect">
            <a:avLst/>
          </a:prstGeom>
        </p:spPr>
        <p:txBody>
          <a:bodyPr vert="eaVert"/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587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73B393F-E96D-AC61-0688-AC374E3C9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64029"/>
            <a:ext cx="2628900" cy="5087390"/>
          </a:xfrm>
          <a:prstGeom prst="rect">
            <a:avLst/>
          </a:prstGeom>
        </p:spPr>
        <p:txBody>
          <a:bodyPr vert="eaVert"/>
          <a:lstStyle>
            <a:lvl1pPr>
              <a:defRPr lang="sv-SE" dirty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3124397-8B90-435B-BFAC-9B1A80B31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7283"/>
            <a:ext cx="7734300" cy="5054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30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98ADBEC-18B4-FD26-F22B-FB13E157E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" y="1102029"/>
            <a:ext cx="11962015" cy="5636551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614DA134-8134-EA28-B37B-FE0793981B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362" y="1592572"/>
            <a:ext cx="9787276" cy="308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1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92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F9EF7E-4018-75F1-41D6-DD3A91606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5744"/>
            <a:ext cx="9144000" cy="1330036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2B1D45-531B-06A3-23F4-B33FAC084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34"/>
            <a:ext cx="9144000" cy="2719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97635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F9EF7E-4018-75F1-41D6-DD3A91606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4627"/>
            <a:ext cx="9144000" cy="1321724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42B1D45-531B-06A3-23F4-B33FAC084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50918"/>
            <a:ext cx="9144000" cy="2710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sv-SE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767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718FF1-CBAA-ED3E-4FEC-73776561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403"/>
            <a:ext cx="10515600" cy="129678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BB37E3-6793-802D-D507-D073D9DE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8756"/>
            <a:ext cx="10515600" cy="3658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2178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C11AE-2941-63B9-CC83-3D56FB1D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5840"/>
            <a:ext cx="10515600" cy="1346662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2387A0-AE9A-8EDC-39C0-F10DCC982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27069"/>
            <a:ext cx="10515600" cy="363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0491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C74F68-407D-27D9-926D-4F3ECC87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405"/>
            <a:ext cx="10515600" cy="12801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7343BD-8E7C-F4DC-B1A3-86970CE59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43939"/>
            <a:ext cx="5181600" cy="37247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DC6FB75-48EC-9D88-B0C0-3A4948B0E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3939"/>
            <a:ext cx="5181600" cy="37247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561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4317FC-112F-1623-3BF3-23DFB9F3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060392"/>
            <a:ext cx="10515601" cy="120067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9C4CE3-2DC4-CB55-5AB3-ABF767C10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2408713"/>
            <a:ext cx="5157787" cy="783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78C533-60CC-4B02-3790-F32962FDC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408713"/>
            <a:ext cx="5183188" cy="783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F95418-75E2-1028-ADDE-02D7ADD5F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33403"/>
            <a:ext cx="5183188" cy="2826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9B2455EE-3B6C-A18A-E418-B0FBA26F8E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6613" y="3333402"/>
            <a:ext cx="5157785" cy="2826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003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FE9562E-BA4C-CEF3-3264-D80F85A41A4D}"/>
              </a:ext>
            </a:extLst>
          </p:cNvPr>
          <p:cNvSpPr/>
          <p:nvPr userDrawn="1"/>
        </p:nvSpPr>
        <p:spPr>
          <a:xfrm>
            <a:off x="0" y="6741368"/>
            <a:ext cx="12192000" cy="1166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 descr="En bild som visar text&#10;&#10;Automatiskt genererad beskrivning">
            <a:extLst>
              <a:ext uri="{FF2B5EF4-FFF2-40B4-BE49-F238E27FC236}">
                <a16:creationId xmlns:a16="http://schemas.microsoft.com/office/drawing/2014/main" id="{6B085A86-C39C-D4C7-6E00-AD707A8CE28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72861" y="252275"/>
            <a:ext cx="2000884" cy="63008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07D930F-0102-C947-6340-3A5487B69A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61" r:id="rId3"/>
    <p:sldLayoutId id="2147483649" r:id="rId4"/>
    <p:sldLayoutId id="214748367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62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53F791-FB19-224D-F73F-A5BD2F34B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EF81458F-E27F-618D-63AC-45A0026DC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649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100" b="1" i="0" u="none" strike="noStrike" cap="none" normalizeH="0" baseline="0" dirty="0">
              <a:ln>
                <a:noFill/>
              </a:ln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D81EECFC-CF8E-2F49-0289-932963B8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39594"/>
            <a:ext cx="10515600" cy="726673"/>
          </a:xfrm>
        </p:spPr>
        <p:txBody>
          <a:bodyPr>
            <a:noAutofit/>
          </a:bodyPr>
          <a:lstStyle/>
          <a:p>
            <a:pPr algn="ctr"/>
            <a:r>
              <a:rPr kumimoji="0" lang="sv-SE" altLang="sv-S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Barn utan eller med låga betyg 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BC61262F-F8AD-E89F-0290-336EC2C6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9247" y="2145560"/>
            <a:ext cx="1813505" cy="523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2000" b="1" dirty="0">
                <a:latin typeface="Georgia" panose="02040502050405020303" pitchFamily="18" charset="0"/>
              </a:rPr>
              <a:t>Årskurs 6 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B85D313A-3EEA-3E2C-2B46-EF35DD604A25}"/>
              </a:ext>
            </a:extLst>
          </p:cNvPr>
          <p:cNvGrpSpPr/>
          <p:nvPr/>
        </p:nvGrpSpPr>
        <p:grpSpPr>
          <a:xfrm>
            <a:off x="3558460" y="2407170"/>
            <a:ext cx="5075078" cy="3034458"/>
            <a:chOff x="3454440" y="2407170"/>
            <a:chExt cx="5075078" cy="3034458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BED4402D-1042-57D5-C59A-8F319C877B0A}"/>
                </a:ext>
              </a:extLst>
            </p:cNvPr>
            <p:cNvGrpSpPr/>
            <p:nvPr/>
          </p:nvGrpSpPr>
          <p:grpSpPr>
            <a:xfrm>
              <a:off x="6029591" y="2421472"/>
              <a:ext cx="2499927" cy="3020156"/>
              <a:chOff x="6029591" y="2841074"/>
              <a:chExt cx="2499927" cy="3020156"/>
            </a:xfrm>
          </p:grpSpPr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88BCA044-C922-C8D9-5556-2A29480664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92" r="21586"/>
              <a:stretch/>
            </p:blipFill>
            <p:spPr>
              <a:xfrm>
                <a:off x="6029591" y="2841074"/>
                <a:ext cx="2499927" cy="2839615"/>
              </a:xfrm>
              <a:prstGeom prst="rect">
                <a:avLst/>
              </a:prstGeom>
            </p:spPr>
          </p:pic>
          <p:sp>
            <p:nvSpPr>
              <p:cNvPr id="29" name="textruta 28">
                <a:extLst>
                  <a:ext uri="{FF2B5EF4-FFF2-40B4-BE49-F238E27FC236}">
                    <a16:creationId xmlns:a16="http://schemas.microsoft.com/office/drawing/2014/main" id="{66A23C53-3D35-6D08-5DA8-F0DA416318AE}"/>
                  </a:ext>
                </a:extLst>
              </p:cNvPr>
              <p:cNvSpPr txBox="1"/>
              <p:nvPr/>
            </p:nvSpPr>
            <p:spPr>
              <a:xfrm>
                <a:off x="6314640" y="5338010"/>
                <a:ext cx="19298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400" b="1" dirty="0">
                    <a:latin typeface="+mj-lt"/>
                  </a:rPr>
                  <a:t>Barn som varit placerade</a:t>
                </a:r>
              </a:p>
            </p:txBody>
          </p:sp>
        </p:grpSp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4C1EA498-8531-30B8-5286-8AC331472FD0}"/>
                </a:ext>
              </a:extLst>
            </p:cNvPr>
            <p:cNvGrpSpPr/>
            <p:nvPr/>
          </p:nvGrpSpPr>
          <p:grpSpPr>
            <a:xfrm>
              <a:off x="3454440" y="2407170"/>
              <a:ext cx="2422921" cy="3034458"/>
              <a:chOff x="3522135" y="2826772"/>
              <a:chExt cx="2422921" cy="3034458"/>
            </a:xfrm>
          </p:grpSpPr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B792C4A6-A739-475A-DB2D-D6BC7F1B7D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9156" y="5338010"/>
                <a:ext cx="20964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400" b="1" dirty="0">
                    <a:latin typeface="+mj-lt"/>
                  </a:rPr>
                  <a:t>Barn som aldrig varit placerade</a:t>
                </a:r>
              </a:p>
            </p:txBody>
          </p:sp>
          <p:pic>
            <p:nvPicPr>
              <p:cNvPr id="32" name="Platshållare för innehåll 5">
                <a:extLst>
                  <a:ext uri="{FF2B5EF4-FFF2-40B4-BE49-F238E27FC236}">
                    <a16:creationId xmlns:a16="http://schemas.microsoft.com/office/drawing/2014/main" id="{FA508B52-7D2D-055E-627F-745507280F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10" r="23794"/>
              <a:stretch/>
            </p:blipFill>
            <p:spPr>
              <a:xfrm>
                <a:off x="3522135" y="2826772"/>
                <a:ext cx="2422921" cy="28396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315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53F791-FB19-224D-F73F-A5BD2F34B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EF81458F-E27F-618D-63AC-45A0026DC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649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100" b="1" i="0" u="none" strike="noStrike" cap="none" normalizeH="0" baseline="0" dirty="0">
              <a:ln>
                <a:noFill/>
              </a:ln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latshållare för innehåll 13">
            <a:extLst>
              <a:ext uri="{FF2B5EF4-FFF2-40B4-BE49-F238E27FC236}">
                <a16:creationId xmlns:a16="http://schemas.microsoft.com/office/drawing/2014/main" id="{C3194446-5EFB-E959-2357-8C3F4194B73C}"/>
              </a:ext>
            </a:extLst>
          </p:cNvPr>
          <p:cNvSpPr txBox="1">
            <a:spLocks/>
          </p:cNvSpPr>
          <p:nvPr/>
        </p:nvSpPr>
        <p:spPr>
          <a:xfrm>
            <a:off x="5189247" y="2145559"/>
            <a:ext cx="1813505" cy="523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2000" b="1" dirty="0">
                <a:latin typeface="Georgia" panose="02040502050405020303" pitchFamily="18" charset="0"/>
              </a:rPr>
              <a:t>Årskurs 9 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02BD4DFF-3640-1619-E7D4-3B3CC039F6DE}"/>
              </a:ext>
            </a:extLst>
          </p:cNvPr>
          <p:cNvGrpSpPr/>
          <p:nvPr/>
        </p:nvGrpSpPr>
        <p:grpSpPr>
          <a:xfrm>
            <a:off x="3561299" y="2407169"/>
            <a:ext cx="5069401" cy="3034459"/>
            <a:chOff x="3454440" y="2407169"/>
            <a:chExt cx="5069401" cy="3034459"/>
          </a:xfrm>
        </p:grpSpPr>
        <p:grpSp>
          <p:nvGrpSpPr>
            <p:cNvPr id="3" name="Grupp 2">
              <a:extLst>
                <a:ext uri="{FF2B5EF4-FFF2-40B4-BE49-F238E27FC236}">
                  <a16:creationId xmlns:a16="http://schemas.microsoft.com/office/drawing/2014/main" id="{EEF306D0-6372-EA67-E078-174D2A50BD2A}"/>
                </a:ext>
              </a:extLst>
            </p:cNvPr>
            <p:cNvGrpSpPr/>
            <p:nvPr/>
          </p:nvGrpSpPr>
          <p:grpSpPr>
            <a:xfrm>
              <a:off x="3454440" y="2407170"/>
              <a:ext cx="2422921" cy="3034458"/>
              <a:chOff x="3522135" y="2826772"/>
              <a:chExt cx="2422921" cy="3034458"/>
            </a:xfrm>
          </p:grpSpPr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830AC174-1430-06E3-DC3A-7AC462A99A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9156" y="5338010"/>
                <a:ext cx="20964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400" b="1" dirty="0">
                    <a:latin typeface="+mj-lt"/>
                  </a:rPr>
                  <a:t>Barn som aldrig varit placerade</a:t>
                </a:r>
              </a:p>
            </p:txBody>
          </p:sp>
          <p:pic>
            <p:nvPicPr>
              <p:cNvPr id="9" name="Platshållare för innehåll 5">
                <a:extLst>
                  <a:ext uri="{FF2B5EF4-FFF2-40B4-BE49-F238E27FC236}">
                    <a16:creationId xmlns:a16="http://schemas.microsoft.com/office/drawing/2014/main" id="{74275790-ED3F-4022-33DB-630FE71E27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210" r="23794"/>
              <a:stretch/>
            </p:blipFill>
            <p:spPr>
              <a:xfrm>
                <a:off x="3522135" y="2826772"/>
                <a:ext cx="2422921" cy="2839615"/>
              </a:xfrm>
              <a:prstGeom prst="rect">
                <a:avLst/>
              </a:prstGeom>
            </p:spPr>
          </p:pic>
        </p:grp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3C59B7F6-BC16-8A67-331A-89B5C7B1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0" r="21690"/>
            <a:stretch/>
          </p:blipFill>
          <p:spPr>
            <a:xfrm>
              <a:off x="5665590" y="2407169"/>
              <a:ext cx="2858251" cy="2839616"/>
            </a:xfrm>
            <a:prstGeom prst="rect">
              <a:avLst/>
            </a:prstGeom>
          </p:spPr>
        </p:pic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CDDFA80E-670F-B034-2925-49D3E2290909}"/>
                </a:ext>
              </a:extLst>
            </p:cNvPr>
            <p:cNvSpPr txBox="1"/>
            <p:nvPr/>
          </p:nvSpPr>
          <p:spPr>
            <a:xfrm>
              <a:off x="6314640" y="4918408"/>
              <a:ext cx="1929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latin typeface="+mj-lt"/>
                </a:rPr>
                <a:t>Barn som varit placerade</a:t>
              </a:r>
            </a:p>
          </p:txBody>
        </p:sp>
      </p:grpSp>
      <p:sp>
        <p:nvSpPr>
          <p:cNvPr id="18" name="Rubrik 11">
            <a:extLst>
              <a:ext uri="{FF2B5EF4-FFF2-40B4-BE49-F238E27FC236}">
                <a16:creationId xmlns:a16="http://schemas.microsoft.com/office/drawing/2014/main" id="{830E6235-9D2A-ACE0-569F-00826AE581A3}"/>
              </a:ext>
            </a:extLst>
          </p:cNvPr>
          <p:cNvSpPr txBox="1">
            <a:spLocks/>
          </p:cNvSpPr>
          <p:nvPr/>
        </p:nvSpPr>
        <p:spPr>
          <a:xfrm>
            <a:off x="838199" y="1139594"/>
            <a:ext cx="10515600" cy="726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altLang="sv-SE" sz="2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Barn utan eller med låga betyg </a:t>
            </a:r>
            <a:endParaRPr lang="sv-S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53F791-FB19-224D-F73F-A5BD2F34B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EF81458F-E27F-618D-63AC-45A0026DC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6496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100" b="1" i="0" u="none" strike="noStrike" cap="none" normalizeH="0" baseline="0" dirty="0">
              <a:ln>
                <a:noFill/>
              </a:ln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BC61262F-F8AD-E89F-0290-336EC2C6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1324" y="2245810"/>
            <a:ext cx="1813505" cy="523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>
                <a:latin typeface="Georgia" panose="02040502050405020303" pitchFamily="18" charset="0"/>
              </a:rPr>
              <a:t>Årskurs 6 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337E14BA-1357-795C-D1AC-0B1C066601D4}"/>
              </a:ext>
            </a:extLst>
          </p:cNvPr>
          <p:cNvGrpSpPr/>
          <p:nvPr/>
        </p:nvGrpSpPr>
        <p:grpSpPr>
          <a:xfrm>
            <a:off x="3034471" y="2552249"/>
            <a:ext cx="2499927" cy="3089398"/>
            <a:chOff x="3302815" y="1656151"/>
            <a:chExt cx="2815347" cy="3389373"/>
          </a:xfrm>
        </p:grpSpPr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88BCA044-C922-C8D9-5556-2A2948066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92" r="21586"/>
            <a:stretch/>
          </p:blipFill>
          <p:spPr>
            <a:xfrm>
              <a:off x="3302815" y="1656151"/>
              <a:ext cx="2815347" cy="3115337"/>
            </a:xfrm>
            <a:prstGeom prst="rect">
              <a:avLst/>
            </a:prstGeom>
          </p:spPr>
        </p:pic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66A23C53-3D35-6D08-5DA8-F0DA416318AE}"/>
                </a:ext>
              </a:extLst>
            </p:cNvPr>
            <p:cNvSpPr txBox="1"/>
            <p:nvPr/>
          </p:nvSpPr>
          <p:spPr>
            <a:xfrm>
              <a:off x="3605448" y="4471500"/>
              <a:ext cx="2173321" cy="57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latin typeface="+mj-lt"/>
                </a:rPr>
                <a:t>Barn som varit placerade</a:t>
              </a: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94D62D7D-0A96-472C-8864-406C213CAEEC}"/>
              </a:ext>
            </a:extLst>
          </p:cNvPr>
          <p:cNvGrpSpPr/>
          <p:nvPr/>
        </p:nvGrpSpPr>
        <p:grpSpPr>
          <a:xfrm>
            <a:off x="557318" y="2523920"/>
            <a:ext cx="2422921" cy="3034458"/>
            <a:chOff x="688477" y="1766447"/>
            <a:chExt cx="2728625" cy="3436713"/>
          </a:xfrm>
        </p:grpSpPr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B792C4A6-A739-475A-DB2D-D6BC7F1B7D37}"/>
                </a:ext>
              </a:extLst>
            </p:cNvPr>
            <p:cNvSpPr txBox="1">
              <a:spLocks/>
            </p:cNvSpPr>
            <p:nvPr/>
          </p:nvSpPr>
          <p:spPr>
            <a:xfrm>
              <a:off x="891634" y="4610581"/>
              <a:ext cx="2361004" cy="5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latin typeface="+mj-lt"/>
                </a:rPr>
                <a:t>Barn som aldrig varit placerade</a:t>
              </a:r>
            </a:p>
          </p:txBody>
        </p:sp>
        <p:pic>
          <p:nvPicPr>
            <p:cNvPr id="32" name="Platshållare för innehåll 5">
              <a:extLst>
                <a:ext uri="{FF2B5EF4-FFF2-40B4-BE49-F238E27FC236}">
                  <a16:creationId xmlns:a16="http://schemas.microsoft.com/office/drawing/2014/main" id="{FA508B52-7D2D-055E-627F-745507280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10" r="23794"/>
            <a:stretch/>
          </p:blipFill>
          <p:spPr>
            <a:xfrm>
              <a:off x="688477" y="1766447"/>
              <a:ext cx="2728625" cy="3216041"/>
            </a:xfrm>
            <a:prstGeom prst="rect">
              <a:avLst/>
            </a:prstGeom>
          </p:spPr>
        </p:pic>
      </p:grpSp>
      <p:sp>
        <p:nvSpPr>
          <p:cNvPr id="2" name="Platshållare för innehåll 13">
            <a:extLst>
              <a:ext uri="{FF2B5EF4-FFF2-40B4-BE49-F238E27FC236}">
                <a16:creationId xmlns:a16="http://schemas.microsoft.com/office/drawing/2014/main" id="{C3194446-5EFB-E959-2357-8C3F4194B73C}"/>
              </a:ext>
            </a:extLst>
          </p:cNvPr>
          <p:cNvSpPr txBox="1">
            <a:spLocks/>
          </p:cNvSpPr>
          <p:nvPr/>
        </p:nvSpPr>
        <p:spPr>
          <a:xfrm>
            <a:off x="8342685" y="2242382"/>
            <a:ext cx="1813505" cy="523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2000" b="1" dirty="0">
                <a:latin typeface="Georgia" panose="02040502050405020303" pitchFamily="18" charset="0"/>
              </a:rPr>
              <a:t>Årskurs 9 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AE9E0576-6D2B-E2ED-47A9-05CD883AAF65}"/>
              </a:ext>
            </a:extLst>
          </p:cNvPr>
          <p:cNvGrpSpPr/>
          <p:nvPr/>
        </p:nvGrpSpPr>
        <p:grpSpPr>
          <a:xfrm>
            <a:off x="8856621" y="2486205"/>
            <a:ext cx="2858250" cy="3111327"/>
            <a:chOff x="8681960" y="2486205"/>
            <a:chExt cx="2858250" cy="3111327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C59B7F6-BC16-8A67-331A-89B5C7B1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0" r="21690"/>
            <a:stretch/>
          </p:blipFill>
          <p:spPr>
            <a:xfrm>
              <a:off x="8681960" y="2486205"/>
              <a:ext cx="2858250" cy="2839615"/>
            </a:xfrm>
            <a:prstGeom prst="rect">
              <a:avLst/>
            </a:prstGeom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BB4B98DF-FEFA-A70C-3020-FE4BBA4BE81A}"/>
                </a:ext>
              </a:extLst>
            </p:cNvPr>
            <p:cNvSpPr txBox="1"/>
            <p:nvPr/>
          </p:nvSpPr>
          <p:spPr>
            <a:xfrm>
              <a:off x="9258869" y="5074312"/>
              <a:ext cx="1929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latin typeface="+mj-lt"/>
                </a:rPr>
                <a:t>Barn som varit placerade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B6BEC93D-CDB5-1DB1-26F4-48D89611C594}"/>
              </a:ext>
            </a:extLst>
          </p:cNvPr>
          <p:cNvGrpSpPr/>
          <p:nvPr/>
        </p:nvGrpSpPr>
        <p:grpSpPr>
          <a:xfrm>
            <a:off x="6744958" y="2523920"/>
            <a:ext cx="2422921" cy="3034458"/>
            <a:chOff x="688477" y="1766447"/>
            <a:chExt cx="2728625" cy="3436713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BC7847CC-6DE2-9E2C-0766-DD9BBCE51DED}"/>
                </a:ext>
              </a:extLst>
            </p:cNvPr>
            <p:cNvSpPr txBox="1">
              <a:spLocks/>
            </p:cNvSpPr>
            <p:nvPr/>
          </p:nvSpPr>
          <p:spPr>
            <a:xfrm>
              <a:off x="891634" y="4610581"/>
              <a:ext cx="2361004" cy="5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b="1" dirty="0">
                  <a:latin typeface="+mj-lt"/>
                </a:rPr>
                <a:t>Barn som aldrig varit placerade</a:t>
              </a:r>
            </a:p>
          </p:txBody>
        </p:sp>
        <p:pic>
          <p:nvPicPr>
            <p:cNvPr id="9" name="Platshållare för innehåll 5">
              <a:extLst>
                <a:ext uri="{FF2B5EF4-FFF2-40B4-BE49-F238E27FC236}">
                  <a16:creationId xmlns:a16="http://schemas.microsoft.com/office/drawing/2014/main" id="{5E6D2E21-26EF-1B89-C52A-714AA4D11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10" r="23794"/>
            <a:stretch/>
          </p:blipFill>
          <p:spPr>
            <a:xfrm>
              <a:off x="688477" y="1766447"/>
              <a:ext cx="2728625" cy="3216041"/>
            </a:xfrm>
            <a:prstGeom prst="rect">
              <a:avLst/>
            </a:prstGeom>
          </p:spPr>
        </p:pic>
      </p:grpSp>
      <p:sp>
        <p:nvSpPr>
          <p:cNvPr id="17" name="Rubrik 11">
            <a:extLst>
              <a:ext uri="{FF2B5EF4-FFF2-40B4-BE49-F238E27FC236}">
                <a16:creationId xmlns:a16="http://schemas.microsoft.com/office/drawing/2014/main" id="{5ABB2FA4-9E81-8683-81CC-BFF748A72A92}"/>
              </a:ext>
            </a:extLst>
          </p:cNvPr>
          <p:cNvSpPr txBox="1">
            <a:spLocks/>
          </p:cNvSpPr>
          <p:nvPr/>
        </p:nvSpPr>
        <p:spPr>
          <a:xfrm>
            <a:off x="838199" y="1139594"/>
            <a:ext cx="10515600" cy="726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altLang="sv-SE" sz="2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Barn utan eller med låga betyg </a:t>
            </a:r>
            <a:endParaRPr lang="sv-S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0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00B4C0-F2F7-1534-4101-348C3BEAC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541" y="1201724"/>
            <a:ext cx="6432437" cy="3126794"/>
          </a:xfrm>
        </p:spPr>
        <p:txBody>
          <a:bodyPr>
            <a:noAutofit/>
          </a:bodyPr>
          <a:lstStyle/>
          <a:p>
            <a:r>
              <a:rPr lang="sv-SE" b="1" dirty="0">
                <a:solidFill>
                  <a:schemeClr val="tx1"/>
                </a:solidFill>
                <a:latin typeface="+mn-lt"/>
              </a:rPr>
              <a:t>Skolfam</a:t>
            </a:r>
            <a:br>
              <a:rPr lang="sv-SE" b="1" dirty="0">
                <a:solidFill>
                  <a:schemeClr val="tx1"/>
                </a:solidFill>
                <a:latin typeface="+mn-lt"/>
              </a:rPr>
            </a:br>
            <a:r>
              <a:rPr lang="sv-SE" dirty="0">
                <a:solidFill>
                  <a:schemeClr val="tx1"/>
                </a:solidFill>
                <a:latin typeface="+mn-lt"/>
              </a:rPr>
              <a:t>Skolsatsning inom familjehemsvården</a:t>
            </a:r>
            <a:endParaRPr lang="sv-SE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Bildobjekt 4" descr="En bild som visar symbol, clipart, Grafik, logotyp&#10;&#10;Automatiskt genererad beskrivning">
            <a:extLst>
              <a:ext uri="{FF2B5EF4-FFF2-40B4-BE49-F238E27FC236}">
                <a16:creationId xmlns:a16="http://schemas.microsoft.com/office/drawing/2014/main" id="{2C64DE87-0384-D73E-F149-CD694A47F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99" y="1341424"/>
            <a:ext cx="3055860" cy="48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1" y="92242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1" dirty="0">
                <a:solidFill>
                  <a:schemeClr val="tx1"/>
                </a:solidFill>
                <a:latin typeface="+mn-lt"/>
              </a:rPr>
              <a:t>Vad gör Skolfam unikt?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198" y="2247991"/>
            <a:ext cx="5142472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2000" dirty="0">
                <a:solidFill>
                  <a:schemeClr val="tx1"/>
                </a:solidFill>
                <a:latin typeface="+mn-lt"/>
              </a:rPr>
              <a:t>En arbetsmodell för att stärka skolresultat för familjehemsplacerade barn i grundskolan.</a:t>
            </a:r>
            <a:r>
              <a:rPr lang="sv-SE" sz="2000" dirty="0"/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2000" dirty="0"/>
              <a:t>Funnits i 20 år, utvecklats med </a:t>
            </a:r>
            <a:r>
              <a:rPr lang="sv-SE" sz="2000" b="1" dirty="0"/>
              <a:t>vetenskapligt</a:t>
            </a:r>
            <a:r>
              <a:rPr lang="sv-SE" sz="2000" dirty="0"/>
              <a:t> stöd.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2000" dirty="0"/>
              <a:t>Unikt arbetssätt – </a:t>
            </a:r>
            <a:r>
              <a:rPr lang="sv-SE" sz="2000" b="1" dirty="0"/>
              <a:t>förebyggande </a:t>
            </a:r>
            <a:r>
              <a:rPr lang="sv-SE" sz="2000" dirty="0"/>
              <a:t>och systematiskt över tid.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2000" dirty="0"/>
              <a:t>Vinster: individuella, ekonomiska och samhälleliga.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2000" dirty="0"/>
              <a:t>Barnets delaktighet.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sv-SE" sz="18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2AE972C-2FBD-9465-ADE7-342EEFA21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955" y="2395256"/>
            <a:ext cx="4222232" cy="28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8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1" y="92242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b="1" dirty="0">
                <a:solidFill>
                  <a:schemeClr val="tx1"/>
                </a:solidFill>
                <a:latin typeface="+mn-lt"/>
              </a:rPr>
              <a:t>Hur fungerar </a:t>
            </a:r>
            <a:r>
              <a:rPr lang="sv-SE" b="1" dirty="0" err="1">
                <a:solidFill>
                  <a:schemeClr val="tx1"/>
                </a:solidFill>
                <a:latin typeface="+mn-lt"/>
              </a:rPr>
              <a:t>Skolfam</a:t>
            </a:r>
            <a:r>
              <a:rPr lang="sv-SE" b="1" dirty="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199" y="2247991"/>
            <a:ext cx="6038948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1800" dirty="0"/>
              <a:t>Samarbete mellan skola, familjehem och socialtjänst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1800" dirty="0"/>
              <a:t>Ett team runt barnet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1800" dirty="0"/>
              <a:t>Manualen lägger grunden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1800" dirty="0"/>
              <a:t>Kartläggning av barnets förmågor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1800" dirty="0"/>
              <a:t>Regelbundna möten med skola, familjehem och barn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1800" dirty="0"/>
              <a:t>Gemensamma mål som följs upp systematiskt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1800" dirty="0"/>
              <a:t>Målet är att barnet går ut grundskolan med behörighet till gymnasiet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sv-SE" sz="1800" dirty="0"/>
          </a:p>
        </p:txBody>
      </p:sp>
      <p:pic>
        <p:nvPicPr>
          <p:cNvPr id="4" name="Bildobjekt 3" descr="En bild som visar byggnad, kupol&#10;&#10;Automatiskt genererad beskrivning">
            <a:extLst>
              <a:ext uri="{FF2B5EF4-FFF2-40B4-BE49-F238E27FC236}">
                <a16:creationId xmlns:a16="http://schemas.microsoft.com/office/drawing/2014/main" id="{650800BD-C305-8F71-7298-7756945BF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49" y="1791222"/>
            <a:ext cx="4818302" cy="3866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61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792B772-26D7-9436-A87B-03098FCD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82" y="998951"/>
            <a:ext cx="10608075" cy="566470"/>
          </a:xfrm>
        </p:spPr>
        <p:txBody>
          <a:bodyPr anchor="ctr">
            <a:normAutofit/>
          </a:bodyPr>
          <a:lstStyle/>
          <a:p>
            <a:pPr algn="ctr"/>
            <a:r>
              <a:rPr lang="sv-SE" sz="3200" b="1" dirty="0">
                <a:solidFill>
                  <a:schemeClr val="tx1"/>
                </a:solidFill>
              </a:rPr>
              <a:t>Vilken skillnad gör </a:t>
            </a:r>
            <a:r>
              <a:rPr lang="sv-SE" sz="3200" b="1" dirty="0" err="1">
                <a:solidFill>
                  <a:schemeClr val="tx1"/>
                </a:solidFill>
              </a:rPr>
              <a:t>Skolfam</a:t>
            </a:r>
            <a:r>
              <a:rPr lang="sv-SE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Platshållare för innehåll 13">
            <a:extLst>
              <a:ext uri="{FF2B5EF4-FFF2-40B4-BE49-F238E27FC236}">
                <a16:creationId xmlns:a16="http://schemas.microsoft.com/office/drawing/2014/main" id="{558A5E19-6AB1-E6BD-F93C-62361C43051D}"/>
              </a:ext>
            </a:extLst>
          </p:cNvPr>
          <p:cNvSpPr txBox="1">
            <a:spLocks/>
          </p:cNvSpPr>
          <p:nvPr/>
        </p:nvSpPr>
        <p:spPr>
          <a:xfrm>
            <a:off x="2923817" y="1651501"/>
            <a:ext cx="6344366" cy="8911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2000" b="1" dirty="0">
                <a:latin typeface="Georgia" panose="02040502050405020303" pitchFamily="18" charset="0"/>
              </a:rPr>
              <a:t>Barn med behörighet till gymnasiet 2024 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CDC08BE-DD0D-A694-68A7-3407E6142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602" y="2513168"/>
            <a:ext cx="2377440" cy="246832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D1A1CEF1-B915-66E4-703C-9F586DE84DBC}"/>
              </a:ext>
            </a:extLst>
          </p:cNvPr>
          <p:cNvSpPr txBox="1"/>
          <p:nvPr/>
        </p:nvSpPr>
        <p:spPr>
          <a:xfrm>
            <a:off x="7953530" y="5145584"/>
            <a:ext cx="258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latin typeface="+mj-lt"/>
              </a:rPr>
              <a:t>Barn med Skolfam</a:t>
            </a:r>
          </a:p>
          <a:p>
            <a:pPr algn="ctr"/>
            <a:r>
              <a:rPr lang="sv-SE" sz="1400" dirty="0">
                <a:latin typeface="+mj-lt"/>
              </a:rPr>
              <a:t>(2024)</a:t>
            </a:r>
          </a:p>
        </p:txBody>
      </p:sp>
      <p:pic>
        <p:nvPicPr>
          <p:cNvPr id="21" name="Bild 20" descr="Bakåt kontur">
            <a:extLst>
              <a:ext uri="{FF2B5EF4-FFF2-40B4-BE49-F238E27FC236}">
                <a16:creationId xmlns:a16="http://schemas.microsoft.com/office/drawing/2014/main" id="{A5A60382-CF00-3F07-E6B8-9646F9024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71592" flipH="1" flipV="1">
            <a:off x="10120068" y="2420758"/>
            <a:ext cx="832255" cy="750039"/>
          </a:xfrm>
          <a:prstGeom prst="rect">
            <a:avLst/>
          </a:prstGeom>
        </p:spPr>
      </p:pic>
      <p:sp>
        <p:nvSpPr>
          <p:cNvPr id="22" name="Platshållare för innehåll 13">
            <a:extLst>
              <a:ext uri="{FF2B5EF4-FFF2-40B4-BE49-F238E27FC236}">
                <a16:creationId xmlns:a16="http://schemas.microsoft.com/office/drawing/2014/main" id="{E00E66DE-EBE4-2E2E-66F2-27A7974080D3}"/>
              </a:ext>
            </a:extLst>
          </p:cNvPr>
          <p:cNvSpPr txBox="1">
            <a:spLocks/>
          </p:cNvSpPr>
          <p:nvPr/>
        </p:nvSpPr>
        <p:spPr>
          <a:xfrm>
            <a:off x="9400538" y="1774981"/>
            <a:ext cx="2580738" cy="7302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1400" dirty="0">
                <a:latin typeface="Comic Sans MS" panose="030F0702030302020204" pitchFamily="66" charset="0"/>
              </a:rPr>
              <a:t>Med </a:t>
            </a:r>
            <a:r>
              <a:rPr lang="sv-SE" sz="1400" dirty="0" err="1">
                <a:latin typeface="Comic Sans MS" panose="030F0702030302020204" pitchFamily="66" charset="0"/>
              </a:rPr>
              <a:t>Skolfam</a:t>
            </a:r>
            <a:r>
              <a:rPr lang="sv-SE" sz="1400" dirty="0">
                <a:latin typeface="Comic Sans MS" panose="030F0702030302020204" pitchFamily="66" charset="0"/>
              </a:rPr>
              <a:t> </a:t>
            </a:r>
            <a:r>
              <a:rPr lang="sv-SE" sz="1400" b="1" dirty="0">
                <a:latin typeface="Comic Sans MS" panose="030F0702030302020204" pitchFamily="66" charset="0"/>
              </a:rPr>
              <a:t>ökar </a:t>
            </a:r>
            <a:r>
              <a:rPr lang="sv-SE" sz="1400" dirty="0">
                <a:latin typeface="Comic Sans MS" panose="030F0702030302020204" pitchFamily="66" charset="0"/>
              </a:rPr>
              <a:t>chansen för  familjehemsplacerade barn att klara skolan.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0A52B99-0B80-045E-D639-DABE150FEC67}"/>
              </a:ext>
            </a:extLst>
          </p:cNvPr>
          <p:cNvSpPr txBox="1"/>
          <p:nvPr/>
        </p:nvSpPr>
        <p:spPr>
          <a:xfrm>
            <a:off x="2051178" y="5145584"/>
            <a:ext cx="1929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latin typeface="+mj-lt"/>
              </a:rPr>
              <a:t>Alla barn</a:t>
            </a:r>
          </a:p>
          <a:p>
            <a:pPr algn="ctr"/>
            <a:r>
              <a:rPr lang="sv-SE" sz="1400" dirty="0">
                <a:latin typeface="+mj-lt"/>
              </a:rPr>
              <a:t>(2024)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3151408-C1A0-B7E5-8D97-D5932736CD9A}"/>
              </a:ext>
            </a:extLst>
          </p:cNvPr>
          <p:cNvSpPr txBox="1"/>
          <p:nvPr/>
        </p:nvSpPr>
        <p:spPr>
          <a:xfrm>
            <a:off x="5131084" y="5145584"/>
            <a:ext cx="1929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latin typeface="+mj-lt"/>
              </a:rPr>
              <a:t>Placerade barn</a:t>
            </a:r>
          </a:p>
          <a:p>
            <a:pPr algn="ctr"/>
            <a:r>
              <a:rPr lang="sv-SE" sz="1400" dirty="0">
                <a:latin typeface="+mj-lt"/>
              </a:rPr>
              <a:t>(2022)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C1D755E5-2083-0FD8-CDC3-49849C5F2932}"/>
              </a:ext>
            </a:extLst>
          </p:cNvPr>
          <p:cNvSpPr/>
          <p:nvPr/>
        </p:nvSpPr>
        <p:spPr>
          <a:xfrm>
            <a:off x="9204542" y="3202659"/>
            <a:ext cx="970221" cy="500724"/>
          </a:xfrm>
          <a:prstGeom prst="ellipse">
            <a:avLst/>
          </a:prstGeom>
          <a:solidFill>
            <a:srgbClr val="E20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C1FC49B-5F14-1893-16FA-FC65EF8DF5B8}"/>
              </a:ext>
            </a:extLst>
          </p:cNvPr>
          <p:cNvSpPr txBox="1"/>
          <p:nvPr/>
        </p:nvSpPr>
        <p:spPr>
          <a:xfrm>
            <a:off x="9313798" y="3216779"/>
            <a:ext cx="967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73,1 %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7AA706A-4F9C-ABE6-6E39-019F815A5333}"/>
              </a:ext>
            </a:extLst>
          </p:cNvPr>
          <p:cNvSpPr txBox="1"/>
          <p:nvPr/>
        </p:nvSpPr>
        <p:spPr>
          <a:xfrm>
            <a:off x="4787178" y="3461374"/>
            <a:ext cx="87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46%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40C33198-8313-048A-8C9D-0CBB993559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52" r="5265"/>
          <a:stretch/>
        </p:blipFill>
        <p:spPr>
          <a:xfrm>
            <a:off x="4907281" y="2606032"/>
            <a:ext cx="2377439" cy="247874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E79D25D4-580F-BA81-0DD7-2A741A6704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318" y="2679517"/>
            <a:ext cx="2271168" cy="23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4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6612" y="1030775"/>
            <a:ext cx="3998219" cy="1440469"/>
          </a:xfrm>
        </p:spPr>
        <p:txBody>
          <a:bodyPr anchor="b">
            <a:normAutofit/>
          </a:bodyPr>
          <a:lstStyle/>
          <a:p>
            <a:r>
              <a:rPr lang="sv-SE" sz="4000" b="1" dirty="0" err="1">
                <a:solidFill>
                  <a:schemeClr val="tx1"/>
                </a:solidFill>
                <a:latin typeface="+mn-lt"/>
              </a:rPr>
              <a:t>Skolfam</a:t>
            </a:r>
            <a:r>
              <a:rPr lang="sv-SE" sz="4000" b="1" dirty="0">
                <a:solidFill>
                  <a:schemeClr val="tx1"/>
                </a:solidFill>
                <a:latin typeface="+mn-lt"/>
              </a:rPr>
              <a:t> idag</a:t>
            </a:r>
          </a:p>
        </p:txBody>
      </p:sp>
      <p:pic>
        <p:nvPicPr>
          <p:cNvPr id="5" name="Bildobjekt 4" descr="En bild som visar karta">
            <a:extLst>
              <a:ext uri="{FF2B5EF4-FFF2-40B4-BE49-F238E27FC236}">
                <a16:creationId xmlns:a16="http://schemas.microsoft.com/office/drawing/2014/main" id="{4CFD691C-1385-CA0B-44AF-260EF2ABDA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" b="3812"/>
          <a:stretch/>
        </p:blipFill>
        <p:spPr>
          <a:xfrm>
            <a:off x="5918200" y="829308"/>
            <a:ext cx="5181558" cy="5878192"/>
          </a:xfrm>
          <a:prstGeom prst="rect">
            <a:avLst/>
          </a:prstGeom>
          <a:noFill/>
        </p:spPr>
      </p:pic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F5C90FBA-40AD-41C1-93FB-6C827CDAF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5135"/>
            <a:ext cx="4700400" cy="3524596"/>
          </a:xfrm>
        </p:spPr>
        <p:txBody>
          <a:bodyPr>
            <a:normAutofit/>
          </a:bodyPr>
          <a:lstStyle/>
          <a:p>
            <a:r>
              <a:rPr lang="sv-SE" dirty="0"/>
              <a:t>20 kommuner idag</a:t>
            </a:r>
          </a:p>
          <a:p>
            <a:r>
              <a:rPr lang="sv-SE" dirty="0"/>
              <a:t>44 </a:t>
            </a:r>
            <a:r>
              <a:rPr lang="sv-SE" dirty="0" err="1"/>
              <a:t>skolfamteam</a:t>
            </a:r>
            <a:r>
              <a:rPr lang="sv-SE" dirty="0"/>
              <a:t> </a:t>
            </a:r>
          </a:p>
          <a:p>
            <a:r>
              <a:rPr lang="sv-SE" dirty="0"/>
              <a:t>Ca 10 % av målgruppen omfattas av Skolfam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3590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">
      <a:dk1>
        <a:sysClr val="windowText" lastClr="000000"/>
      </a:dk1>
      <a:lt1>
        <a:sysClr val="window" lastClr="FFFFFF"/>
      </a:lt1>
      <a:dk2>
        <a:srgbClr val="CCCCCC"/>
      </a:dk2>
      <a:lt2>
        <a:srgbClr val="999999"/>
      </a:lt2>
      <a:accent1>
        <a:srgbClr val="CD0014"/>
      </a:accent1>
      <a:accent2>
        <a:srgbClr val="D10074"/>
      </a:accent2>
      <a:accent3>
        <a:srgbClr val="F7C9D6"/>
      </a:accent3>
      <a:accent4>
        <a:srgbClr val="FF3333"/>
      </a:accent4>
      <a:accent5>
        <a:srgbClr val="FF6699"/>
      </a:accent5>
      <a:accent6>
        <a:srgbClr val="CC0000"/>
      </a:accent6>
      <a:hlink>
        <a:srgbClr val="0000FF"/>
      </a:hlink>
      <a:folHlink>
        <a:srgbClr val="800080"/>
      </a:folHlink>
    </a:clrScheme>
    <a:fontScheme name="Allmänna Barnhuset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A214804-6D75-458F-8069-FEB5481E5854}" vid="{E0A6FDAF-AF4B-43E5-B040-9E416C16A65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Allmänna Barnhusets ppt-mall</Template>
  <TotalTime>2500</TotalTime>
  <Words>893</Words>
  <Application>Microsoft Office PowerPoint</Application>
  <PresentationFormat>Bredbild</PresentationFormat>
  <Paragraphs>126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Comic Sans MS</vt:lpstr>
      <vt:lpstr>Georgia</vt:lpstr>
      <vt:lpstr>Times New Roman</vt:lpstr>
      <vt:lpstr>Office-tema</vt:lpstr>
      <vt:lpstr>PowerPoint-presentation</vt:lpstr>
      <vt:lpstr>Barn utan eller med låga betyg </vt:lpstr>
      <vt:lpstr>PowerPoint-presentation</vt:lpstr>
      <vt:lpstr>PowerPoint-presentation</vt:lpstr>
      <vt:lpstr>Skolfam Skolsatsning inom familjehemsvården</vt:lpstr>
      <vt:lpstr>Vad gör Skolfam unikt?</vt:lpstr>
      <vt:lpstr>Hur fungerar Skolfam?</vt:lpstr>
      <vt:lpstr>Vilken skillnad gör Skolfam?</vt:lpstr>
      <vt:lpstr>Skolfam idag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Susanne Björk</dc:creator>
  <cp:lastModifiedBy>Agneta Ingvarsson</cp:lastModifiedBy>
  <cp:revision>37</cp:revision>
  <dcterms:created xsi:type="dcterms:W3CDTF">2023-05-10T14:22:55Z</dcterms:created>
  <dcterms:modified xsi:type="dcterms:W3CDTF">2024-12-05T20:25:00Z</dcterms:modified>
</cp:coreProperties>
</file>