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828" r:id="rId6"/>
    <p:sldId id="725" r:id="rId7"/>
    <p:sldId id="830" r:id="rId8"/>
    <p:sldId id="834" r:id="rId9"/>
    <p:sldId id="835" r:id="rId10"/>
    <p:sldId id="831" r:id="rId11"/>
    <p:sldId id="728" r:id="rId12"/>
    <p:sldId id="596" r:id="rId13"/>
    <p:sldId id="597" r:id="rId14"/>
    <p:sldId id="614" r:id="rId15"/>
    <p:sldId id="615" r:id="rId16"/>
    <p:sldId id="840" r:id="rId17"/>
    <p:sldId id="829" r:id="rId18"/>
    <p:sldId id="836" r:id="rId19"/>
    <p:sldId id="838" r:id="rId20"/>
    <p:sldId id="837" r:id="rId21"/>
    <p:sldId id="841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a Engström" initials="CE" lastIdx="1" clrIdx="0">
    <p:extLst>
      <p:ext uri="{19B8F6BF-5375-455C-9EA6-DF929625EA0E}">
        <p15:presenceInfo xmlns:p15="http://schemas.microsoft.com/office/powerpoint/2012/main" userId="S-1-5-21-854245398-1960408961-839522115-60294" providerId="AD"/>
      </p:ext>
    </p:extLst>
  </p:cmAuthor>
  <p:cmAuthor id="2" name="Elizabeth Gold" initials="EG" lastIdx="1" clrIdx="1">
    <p:extLst>
      <p:ext uri="{19B8F6BF-5375-455C-9EA6-DF929625EA0E}">
        <p15:presenceInfo xmlns:p15="http://schemas.microsoft.com/office/powerpoint/2012/main" userId="S::goe009@lul.se::496a8c08-6f5e-4070-a2fc-ec15847c19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E2E34-30A6-6C87-5215-E9E708B68A3D}" v="709" dt="2024-12-04T14:23:51.585"/>
    <p1510:client id="{AFE07557-AE05-46A6-B656-7EDF1635A8A8}" v="750" dt="2024-12-04T16:17:21.705"/>
    <p1510:client id="{B21D8794-C472-4A02-C551-DADD427F355B}" v="4" dt="2024-12-04T13:16:45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378" autoAdjust="0"/>
  </p:normalViewPr>
  <p:slideViewPr>
    <p:cSldViewPr snapToGrid="0">
      <p:cViewPr>
        <p:scale>
          <a:sx n="75" d="100"/>
          <a:sy n="75" d="100"/>
        </p:scale>
        <p:origin x="368" y="-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681E8-C570-4E07-A41D-A5E8DCFEE105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776E0-D3D3-4501-B7FD-C5F67B69EC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161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776E0-D3D3-4501-B7FD-C5F67B69EC3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79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776E0-D3D3-4501-B7FD-C5F67B69EC3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10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>
            <a:extLst>
              <a:ext uri="{FF2B5EF4-FFF2-40B4-BE49-F238E27FC236}">
                <a16:creationId xmlns:a16="http://schemas.microsoft.com/office/drawing/2014/main" id="{B5B58BF5-1E7F-4628-9905-D70AFDDD28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Platshållare för anteckningar 2">
            <a:extLst>
              <a:ext uri="{FF2B5EF4-FFF2-40B4-BE49-F238E27FC236}">
                <a16:creationId xmlns:a16="http://schemas.microsoft.com/office/drawing/2014/main" id="{3C213A33-890F-4917-BDFB-CF111D3704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12292" name="Platshållare för bildnummer 3">
            <a:extLst>
              <a:ext uri="{FF2B5EF4-FFF2-40B4-BE49-F238E27FC236}">
                <a16:creationId xmlns:a16="http://schemas.microsoft.com/office/drawing/2014/main" id="{D6D1B5D0-631C-4578-87D3-DB2556075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5200CF-1136-40A1-81B8-EDF7BD6AE963}" type="slidenum">
              <a:rPr lang="sv-SE" altLang="sv-SE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11</a:t>
            </a:fld>
            <a:endParaRPr lang="sv-SE" altLang="sv-SE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776E0-D3D3-4501-B7FD-C5F67B69EC3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3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24392"/>
            <a:ext cx="1806376" cy="9137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F396-F8E4-4A4D-88B0-596158435797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48687" y="6403769"/>
            <a:ext cx="1170000" cy="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1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0F396-F8E4-4A4D-88B0-596158435797}" type="datetimeFigureOut">
              <a:rPr lang="sv-SE" smtClean="0"/>
              <a:pPr/>
              <a:t>2024-12-04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D4F308-7D24-41C3-8963-CBACF05A038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79" y="5833531"/>
            <a:ext cx="1361016" cy="68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24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0F396-F8E4-4A4D-88B0-596158435797}" type="datetimeFigureOut">
              <a:rPr lang="sv-SE" smtClean="0"/>
              <a:pPr/>
              <a:t>2024-12-04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D4F308-7D24-41C3-8963-CBACF05A038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79" y="5833531"/>
            <a:ext cx="1361016" cy="68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6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>
            <a:extLst>
              <a:ext uri="{FF2B5EF4-FFF2-40B4-BE49-F238E27FC236}">
                <a16:creationId xmlns:a16="http://schemas.microsoft.com/office/drawing/2014/main" id="{A176D2F0-E5AA-4EE9-A899-F3B276402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17" y="6210300"/>
            <a:ext cx="186266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k 8">
            <a:extLst>
              <a:ext uri="{FF2B5EF4-FFF2-40B4-BE49-F238E27FC236}">
                <a16:creationId xmlns:a16="http://schemas.microsoft.com/office/drawing/2014/main" id="{37232B85-363F-45DF-861D-2B32462EA422}"/>
              </a:ext>
            </a:extLst>
          </p:cNvPr>
          <p:cNvCxnSpPr/>
          <p:nvPr/>
        </p:nvCxnSpPr>
        <p:spPr>
          <a:xfrm>
            <a:off x="-482599" y="5653088"/>
            <a:ext cx="33231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10">
            <a:extLst>
              <a:ext uri="{FF2B5EF4-FFF2-40B4-BE49-F238E27FC236}">
                <a16:creationId xmlns:a16="http://schemas.microsoft.com/office/drawing/2014/main" id="{97EC7358-6CC3-4322-BE1F-8E3D249DA893}"/>
              </a:ext>
            </a:extLst>
          </p:cNvPr>
          <p:cNvCxnSpPr/>
          <p:nvPr/>
        </p:nvCxnSpPr>
        <p:spPr>
          <a:xfrm>
            <a:off x="-482599" y="6196013"/>
            <a:ext cx="33231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11">
            <a:extLst>
              <a:ext uri="{FF2B5EF4-FFF2-40B4-BE49-F238E27FC236}">
                <a16:creationId xmlns:a16="http://schemas.microsoft.com/office/drawing/2014/main" id="{956EB785-E446-4DDD-8518-DDA3C9E64DA2}"/>
              </a:ext>
            </a:extLst>
          </p:cNvPr>
          <p:cNvCxnSpPr/>
          <p:nvPr/>
        </p:nvCxnSpPr>
        <p:spPr>
          <a:xfrm>
            <a:off x="-482599" y="2120900"/>
            <a:ext cx="33231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12">
            <a:extLst>
              <a:ext uri="{FF2B5EF4-FFF2-40B4-BE49-F238E27FC236}">
                <a16:creationId xmlns:a16="http://schemas.microsoft.com/office/drawing/2014/main" id="{9D21A561-600F-4F78-A7F5-D3503C15FDB4}"/>
              </a:ext>
            </a:extLst>
          </p:cNvPr>
          <p:cNvCxnSpPr/>
          <p:nvPr/>
        </p:nvCxnSpPr>
        <p:spPr>
          <a:xfrm>
            <a:off x="-482599" y="701675"/>
            <a:ext cx="33231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13">
            <a:extLst>
              <a:ext uri="{FF2B5EF4-FFF2-40B4-BE49-F238E27FC236}">
                <a16:creationId xmlns:a16="http://schemas.microsoft.com/office/drawing/2014/main" id="{F6AFA2F6-4133-44BE-A0AE-B4A1B03F1E59}"/>
              </a:ext>
            </a:extLst>
          </p:cNvPr>
          <p:cNvCxnSpPr/>
          <p:nvPr/>
        </p:nvCxnSpPr>
        <p:spPr>
          <a:xfrm>
            <a:off x="12352868" y="5653088"/>
            <a:ext cx="334433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4">
            <a:extLst>
              <a:ext uri="{FF2B5EF4-FFF2-40B4-BE49-F238E27FC236}">
                <a16:creationId xmlns:a16="http://schemas.microsoft.com/office/drawing/2014/main" id="{9CA2A413-EAC6-4B2D-99EF-A9B8B035B5B0}"/>
              </a:ext>
            </a:extLst>
          </p:cNvPr>
          <p:cNvCxnSpPr/>
          <p:nvPr/>
        </p:nvCxnSpPr>
        <p:spPr>
          <a:xfrm>
            <a:off x="12352868" y="6196013"/>
            <a:ext cx="334433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5">
            <a:extLst>
              <a:ext uri="{FF2B5EF4-FFF2-40B4-BE49-F238E27FC236}">
                <a16:creationId xmlns:a16="http://schemas.microsoft.com/office/drawing/2014/main" id="{B63B72A8-8C45-4591-A6EC-F905BEBBD9BE}"/>
              </a:ext>
            </a:extLst>
          </p:cNvPr>
          <p:cNvCxnSpPr/>
          <p:nvPr/>
        </p:nvCxnSpPr>
        <p:spPr>
          <a:xfrm>
            <a:off x="12352868" y="2120900"/>
            <a:ext cx="334433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6">
            <a:extLst>
              <a:ext uri="{FF2B5EF4-FFF2-40B4-BE49-F238E27FC236}">
                <a16:creationId xmlns:a16="http://schemas.microsoft.com/office/drawing/2014/main" id="{CAA807E6-55F7-4318-8008-5395F6E9C2D4}"/>
              </a:ext>
            </a:extLst>
          </p:cNvPr>
          <p:cNvCxnSpPr/>
          <p:nvPr/>
        </p:nvCxnSpPr>
        <p:spPr>
          <a:xfrm>
            <a:off x="12352868" y="701675"/>
            <a:ext cx="334433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7">
            <a:extLst>
              <a:ext uri="{FF2B5EF4-FFF2-40B4-BE49-F238E27FC236}">
                <a16:creationId xmlns:a16="http://schemas.microsoft.com/office/drawing/2014/main" id="{44843CEE-B192-4293-9231-10BFB47F22DC}"/>
              </a:ext>
            </a:extLst>
          </p:cNvPr>
          <p:cNvCxnSpPr/>
          <p:nvPr/>
        </p:nvCxnSpPr>
        <p:spPr>
          <a:xfrm flipV="1">
            <a:off x="1071033" y="-230188"/>
            <a:ext cx="0" cy="138113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8">
            <a:extLst>
              <a:ext uri="{FF2B5EF4-FFF2-40B4-BE49-F238E27FC236}">
                <a16:creationId xmlns:a16="http://schemas.microsoft.com/office/drawing/2014/main" id="{C4A55B42-7B70-415A-AB8D-8BB5A5993C71}"/>
              </a:ext>
            </a:extLst>
          </p:cNvPr>
          <p:cNvCxnSpPr/>
          <p:nvPr/>
        </p:nvCxnSpPr>
        <p:spPr>
          <a:xfrm flipV="1">
            <a:off x="10335684" y="-230188"/>
            <a:ext cx="0" cy="138113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9">
            <a:extLst>
              <a:ext uri="{FF2B5EF4-FFF2-40B4-BE49-F238E27FC236}">
                <a16:creationId xmlns:a16="http://schemas.microsoft.com/office/drawing/2014/main" id="{CCA68A8B-674F-4B30-8221-F0F03ABC477A}"/>
              </a:ext>
            </a:extLst>
          </p:cNvPr>
          <p:cNvCxnSpPr/>
          <p:nvPr/>
        </p:nvCxnSpPr>
        <p:spPr>
          <a:xfrm flipV="1">
            <a:off x="1071033" y="6923088"/>
            <a:ext cx="0" cy="13811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20">
            <a:extLst>
              <a:ext uri="{FF2B5EF4-FFF2-40B4-BE49-F238E27FC236}">
                <a16:creationId xmlns:a16="http://schemas.microsoft.com/office/drawing/2014/main" id="{486EB847-DE35-4FD3-B7B5-68C2F21D1F10}"/>
              </a:ext>
            </a:extLst>
          </p:cNvPr>
          <p:cNvCxnSpPr/>
          <p:nvPr/>
        </p:nvCxnSpPr>
        <p:spPr>
          <a:xfrm flipV="1">
            <a:off x="10335684" y="6923088"/>
            <a:ext cx="0" cy="13811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22">
            <a:extLst>
              <a:ext uri="{FF2B5EF4-FFF2-40B4-BE49-F238E27FC236}">
                <a16:creationId xmlns:a16="http://schemas.microsoft.com/office/drawing/2014/main" id="{A460B95C-9690-4F77-86F2-666AB4873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02000" y="6203950"/>
            <a:ext cx="3200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defRPr/>
            </a:pPr>
            <a:r>
              <a:rPr lang="sv-SE" altLang="en-US" sz="1000">
                <a:solidFill>
                  <a:srgbClr val="000000"/>
                </a:solidFill>
                <a:latin typeface="Century Gothic" charset="0"/>
              </a:rPr>
              <a:t>Att visa fotnot, datum, sidnummer</a:t>
            </a:r>
          </a:p>
          <a:p>
            <a:pPr algn="r" eaLnBrk="1" hangingPunct="1">
              <a:defRPr/>
            </a:pPr>
            <a:r>
              <a:rPr lang="sv-SE" altLang="en-US" sz="1000">
                <a:solidFill>
                  <a:srgbClr val="000000"/>
                </a:solidFill>
                <a:latin typeface="Century Gothic" charset="0"/>
              </a:rPr>
              <a:t>Klicka på fliken </a:t>
            </a:r>
            <a:r>
              <a:rPr lang="ja-JP" altLang="sv-SE" sz="1000">
                <a:solidFill>
                  <a:srgbClr val="000000"/>
                </a:solidFill>
                <a:latin typeface="Century Gothic" charset="0"/>
              </a:rPr>
              <a:t>”</a:t>
            </a:r>
            <a:r>
              <a:rPr lang="sv-SE" altLang="ja-JP" sz="1000">
                <a:solidFill>
                  <a:srgbClr val="000000"/>
                </a:solidFill>
                <a:latin typeface="Century Gothic" charset="0"/>
              </a:rPr>
              <a:t>Infoga</a:t>
            </a:r>
            <a:r>
              <a:rPr lang="ja-JP" altLang="sv-SE" sz="1000">
                <a:solidFill>
                  <a:srgbClr val="000000"/>
                </a:solidFill>
                <a:latin typeface="Century Gothic" charset="0"/>
              </a:rPr>
              <a:t>”</a:t>
            </a:r>
            <a:r>
              <a:rPr lang="sv-SE" altLang="ja-JP" sz="1000">
                <a:solidFill>
                  <a:srgbClr val="000000"/>
                </a:solidFill>
                <a:latin typeface="Century Gothic" charset="0"/>
              </a:rPr>
              <a:t>och klicka på ikonen sidhuvud/sidfot</a:t>
            </a:r>
            <a:endParaRPr lang="sv-SE" altLang="en-US" sz="1000">
              <a:solidFill>
                <a:srgbClr val="000000"/>
              </a:solidFill>
              <a:latin typeface="Century Gothic" charset="0"/>
            </a:endParaRPr>
          </a:p>
        </p:txBody>
      </p:sp>
      <p:pic>
        <p:nvPicPr>
          <p:cNvPr id="19" name="Bildobjekt 6">
            <a:extLst>
              <a:ext uri="{FF2B5EF4-FFF2-40B4-BE49-F238E27FC236}">
                <a16:creationId xmlns:a16="http://schemas.microsoft.com/office/drawing/2014/main" id="{56894292-775E-41E2-8E76-3916BBC25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201" y="3529013"/>
            <a:ext cx="1739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ruta 23">
            <a:extLst>
              <a:ext uri="{FF2B5EF4-FFF2-40B4-BE49-F238E27FC236}">
                <a16:creationId xmlns:a16="http://schemas.microsoft.com/office/drawing/2014/main" id="{157E6667-E727-4437-A43B-A73592C09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5200" y="4660901"/>
            <a:ext cx="320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defRPr/>
            </a:pPr>
            <a:r>
              <a:rPr lang="sv-SE" altLang="en-US" sz="1000" b="1">
                <a:solidFill>
                  <a:srgbClr val="000000"/>
                </a:solidFill>
                <a:latin typeface="Century Gothic" charset="0"/>
              </a:rPr>
              <a:t>Klistra in text:</a:t>
            </a:r>
          </a:p>
          <a:p>
            <a:pPr eaLnBrk="1" hangingPunct="1">
              <a:defRPr/>
            </a:pPr>
            <a:r>
              <a:rPr lang="sv-SE" altLang="en-US" sz="1000">
                <a:solidFill>
                  <a:srgbClr val="000000"/>
                </a:solidFill>
                <a:latin typeface="Century Gothic" charset="0"/>
              </a:rPr>
              <a:t>Klistra in texten, klicka på ikonen (Ctrl), välj ”Behåll endast text”</a:t>
            </a:r>
          </a:p>
          <a:p>
            <a:pPr eaLnBrk="1" hangingPunct="1">
              <a:defRPr/>
            </a:pPr>
            <a:endParaRPr lang="sv-SE" altLang="en-US" sz="1000">
              <a:solidFill>
                <a:srgbClr val="000000"/>
              </a:solidFill>
              <a:latin typeface="Century Gothic" charset="0"/>
            </a:endParaRPr>
          </a:p>
        </p:txBody>
      </p:sp>
      <p:sp>
        <p:nvSpPr>
          <p:cNvPr id="21" name="Rektangel 21">
            <a:extLst>
              <a:ext uri="{FF2B5EF4-FFF2-40B4-BE49-F238E27FC236}">
                <a16:creationId xmlns:a16="http://schemas.microsoft.com/office/drawing/2014/main" id="{9F6F2F82-365B-44D5-85D8-89B1D537C1CB}"/>
              </a:ext>
            </a:extLst>
          </p:cNvPr>
          <p:cNvSpPr/>
          <p:nvPr/>
        </p:nvSpPr>
        <p:spPr>
          <a:xfrm>
            <a:off x="13411201" y="3876675"/>
            <a:ext cx="393700" cy="342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CEB88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2" name="Rektangel 9">
            <a:extLst>
              <a:ext uri="{FF2B5EF4-FFF2-40B4-BE49-F238E27FC236}">
                <a16:creationId xmlns:a16="http://schemas.microsoft.com/office/drawing/2014/main" id="{1556C7B5-40B5-4318-A3C5-642831D701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AD7CB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3" name="textruta 6">
            <a:extLst>
              <a:ext uri="{FF2B5EF4-FFF2-40B4-BE49-F238E27FC236}">
                <a16:creationId xmlns:a16="http://schemas.microsoft.com/office/drawing/2014/main" id="{E2BB7974-2559-4E82-9E1F-AB4A826174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451099" y="1209675"/>
            <a:ext cx="2349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sv-SE" sz="1000" b="1">
                <a:solidFill>
                  <a:srgbClr val="000000"/>
                </a:solidFill>
                <a:latin typeface="Century Gothic" panose="020B0502020202020204" pitchFamily="34" charset="0"/>
              </a:rPr>
              <a:t>Rubrik:</a:t>
            </a:r>
          </a:p>
          <a:p>
            <a:pPr algn="r" eaLnBrk="1" hangingPunct="1">
              <a:defRPr/>
            </a:pPr>
            <a:r>
              <a:rPr lang="sv-SE" sz="1000">
                <a:solidFill>
                  <a:srgbClr val="000000"/>
                </a:solidFill>
                <a:latin typeface="Century Gothic" panose="020B0502020202020204" pitchFamily="34" charset="0"/>
              </a:rPr>
              <a:t>Century Gothic,</a:t>
            </a:r>
            <a:br>
              <a:rPr lang="sv-SE" sz="10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sv-SE" sz="1000">
                <a:solidFill>
                  <a:srgbClr val="000000"/>
                </a:solidFill>
                <a:latin typeface="Century Gothic" panose="020B0502020202020204" pitchFamily="34" charset="0"/>
              </a:rPr>
              <a:t>bold 26pt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rtlCol="0" anchor="b">
            <a:noAutofit/>
          </a:bodyPr>
          <a:lstStyle>
            <a:lvl1pPr marL="0" indent="0" algn="r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1832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79" y="5833531"/>
            <a:ext cx="1361016" cy="6884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0F396-F8E4-4A4D-88B0-596158435797}" type="datetimeFigureOut">
              <a:rPr lang="sv-SE" smtClean="0"/>
              <a:pPr/>
              <a:t>2024-12-04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201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0F396-F8E4-4A4D-88B0-596158435797}" type="datetimeFigureOut">
              <a:rPr lang="sv-SE" smtClean="0"/>
              <a:pPr/>
              <a:t>2024-12-04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D4F308-7D24-41C3-8963-CBACF05A038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79" y="5833531"/>
            <a:ext cx="1361016" cy="68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18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0F396-F8E4-4A4D-88B0-596158435797}" type="datetimeFigureOut">
              <a:rPr lang="sv-SE" smtClean="0"/>
              <a:pPr/>
              <a:t>2024-12-04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D4F308-7D24-41C3-8963-CBACF05A038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79" y="5833531"/>
            <a:ext cx="1361016" cy="68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6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0F396-F8E4-4A4D-88B0-596158435797}" type="datetimeFigureOut">
              <a:rPr lang="sv-SE" smtClean="0"/>
              <a:pPr/>
              <a:t>2024-12-04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D4F308-7D24-41C3-8963-CBACF05A038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79" y="5833531"/>
            <a:ext cx="1361016" cy="68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16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0F396-F8E4-4A4D-88B0-596158435797}" type="datetimeFigureOut">
              <a:rPr lang="sv-SE" smtClean="0"/>
              <a:pPr/>
              <a:t>2024-12-04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D4F308-7D24-41C3-8963-CBACF05A038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79" y="5833531"/>
            <a:ext cx="1361016" cy="68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97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0F396-F8E4-4A4D-88B0-596158435797}" type="datetimeFigureOut">
              <a:rPr lang="sv-SE" smtClean="0"/>
              <a:pPr/>
              <a:t>2024-12-04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D4F308-7D24-41C3-8963-CBACF05A038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79" y="5833531"/>
            <a:ext cx="1361016" cy="68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89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0F396-F8E4-4A4D-88B0-596158435797}" type="datetimeFigureOut">
              <a:rPr lang="sv-SE" smtClean="0"/>
              <a:pPr/>
              <a:t>2024-12-04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D4F308-7D24-41C3-8963-CBACF05A038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79" y="5833531"/>
            <a:ext cx="1361016" cy="68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24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0F396-F8E4-4A4D-88B0-596158435797}" type="datetimeFigureOut">
              <a:rPr lang="sv-SE" smtClean="0"/>
              <a:pPr/>
              <a:t>2024-12-04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D4F308-7D24-41C3-8963-CBACF05A038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79" y="5833531"/>
            <a:ext cx="1361016" cy="68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34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0F396-F8E4-4A4D-88B0-596158435797}" type="datetimeFigureOut">
              <a:rPr lang="sv-SE" smtClean="0"/>
              <a:pPr/>
              <a:t>2024-12-04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D4F308-7D24-41C3-8963-CBACF05A038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26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561474" y="411223"/>
            <a:ext cx="11349789" cy="2031201"/>
          </a:xfrm>
        </p:spPr>
        <p:txBody>
          <a:bodyPr>
            <a:normAutofit/>
          </a:bodyPr>
          <a:lstStyle/>
          <a:p>
            <a:br>
              <a:rPr lang="sv-SE" sz="4400" dirty="0">
                <a:latin typeface="Arial"/>
                <a:cs typeface="Arial"/>
              </a:rPr>
            </a:br>
            <a:br>
              <a:rPr lang="sv-SE" sz="4400" dirty="0">
                <a:latin typeface="Arial"/>
                <a:cs typeface="Arial"/>
              </a:rPr>
            </a:br>
            <a:r>
              <a:rPr lang="sv-SE">
                <a:latin typeface="Arial"/>
                <a:cs typeface="Arial"/>
              </a:rPr>
              <a:t>Hälsoundersökningar </a:t>
            </a:r>
            <a:r>
              <a:rPr lang="sv-SE" dirty="0">
                <a:latin typeface="Arial"/>
                <a:cs typeface="Arial"/>
              </a:rPr>
              <a:t>för barn </a:t>
            </a:r>
            <a:r>
              <a:rPr lang="sv-SE">
                <a:latin typeface="Arial"/>
                <a:cs typeface="Arial"/>
              </a:rPr>
              <a:t>i samhällsvård</a:t>
            </a:r>
            <a:endParaRPr lang="sv-SE" dirty="0">
              <a:latin typeface="Arial"/>
              <a:cs typeface="Arial"/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524000" y="4380203"/>
            <a:ext cx="9144000" cy="23227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sv-SE" b="1" dirty="0">
              <a:latin typeface="Arial"/>
              <a:cs typeface="Arial"/>
            </a:endParaRPr>
          </a:p>
          <a:p>
            <a:endParaRPr lang="sv-SE" b="1" dirty="0">
              <a:latin typeface="Arial"/>
              <a:cs typeface="Arial"/>
            </a:endParaRPr>
          </a:p>
          <a:p>
            <a:r>
              <a:rPr lang="sv-SE" b="1" dirty="0">
                <a:latin typeface="Arial"/>
                <a:cs typeface="Arial"/>
              </a:rPr>
              <a:t>Elizabeth Gold</a:t>
            </a:r>
            <a:endParaRPr lang="sv-SE" dirty="0"/>
          </a:p>
          <a:p>
            <a:pPr lvl="1"/>
            <a:r>
              <a:rPr lang="sv-SE" dirty="0">
                <a:latin typeface="Arial"/>
                <a:cs typeface="Arial"/>
              </a:rPr>
              <a:t>Medicinskt ledningsansvarig läkare</a:t>
            </a:r>
          </a:p>
          <a:p>
            <a:pPr lvl="1"/>
            <a:r>
              <a:rPr lang="sv-SE" dirty="0">
                <a:latin typeface="Arial"/>
                <a:cs typeface="Arial"/>
              </a:rPr>
              <a:t>Barnskyddsteamet</a:t>
            </a:r>
            <a:endParaRPr lang="sv-SE" dirty="0"/>
          </a:p>
          <a:p>
            <a:pPr lvl="1"/>
            <a:r>
              <a:rPr lang="sv-SE" dirty="0">
                <a:latin typeface="Arial"/>
                <a:cs typeface="Arial"/>
              </a:rPr>
              <a:t>Akademiska Barnsjukhuset</a:t>
            </a:r>
          </a:p>
        </p:txBody>
      </p:sp>
      <p:pic>
        <p:nvPicPr>
          <p:cNvPr id="2" name="Bildobjekt 1" descr="En bild som visar gräs, växt, person, utomhus&#10;&#10;Automatiskt genererad beskrivning">
            <a:extLst>
              <a:ext uri="{FF2B5EF4-FFF2-40B4-BE49-F238E27FC236}">
                <a16:creationId xmlns:a16="http://schemas.microsoft.com/office/drawing/2014/main" id="{BB9ABEBE-F686-9092-465F-A0C27CA48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612" y="2847711"/>
            <a:ext cx="3864653" cy="20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3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98A9DB-3B72-559D-658E-474C79E8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200" b="1" dirty="0">
                <a:latin typeface="Arial"/>
                <a:cs typeface="Calibri Light"/>
              </a:rPr>
              <a:t>Hälsoundersökning – </a:t>
            </a:r>
            <a:r>
              <a:rPr lang="sv-SE">
                <a:latin typeface="Arial"/>
                <a:cs typeface="Calibri Light"/>
              </a:rPr>
              <a:t>Emma 12</a:t>
            </a:r>
            <a:r>
              <a:rPr lang="sv-SE" sz="3200" b="1" dirty="0">
                <a:latin typeface="Arial"/>
                <a:cs typeface="Calibri Light"/>
              </a:rPr>
              <a:t> år</a:t>
            </a:r>
            <a:endParaRPr lang="sv-SE" sz="3200" b="1" dirty="0">
              <a:latin typeface="Arial"/>
              <a:cs typeface="Arial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92A020-73C8-8D5A-17F4-341D34093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2800" dirty="0">
                <a:latin typeface="Arial"/>
                <a:cs typeface="Calibri"/>
              </a:rPr>
              <a:t>Sömnsvårigheter</a:t>
            </a:r>
          </a:p>
          <a:p>
            <a:r>
              <a:rPr lang="sv-SE" sz="2800" dirty="0">
                <a:latin typeface="Arial"/>
                <a:cs typeface="Calibri"/>
              </a:rPr>
              <a:t>Långvarig huvudvärk</a:t>
            </a:r>
          </a:p>
          <a:p>
            <a:r>
              <a:rPr lang="sv-SE" sz="2800" dirty="0">
                <a:latin typeface="Arial"/>
                <a:cs typeface="Calibri"/>
              </a:rPr>
              <a:t>Koncentrationssvårigheter</a:t>
            </a:r>
          </a:p>
          <a:p>
            <a:endParaRPr lang="sv-SE" sz="2800" dirty="0">
              <a:latin typeface="Arial"/>
              <a:cs typeface="Calibri"/>
            </a:endParaRPr>
          </a:p>
          <a:p>
            <a:r>
              <a:rPr lang="sv-SE" sz="2800" dirty="0">
                <a:latin typeface="Arial"/>
                <a:cs typeface="Arial"/>
              </a:rPr>
              <a:t>Omsorgsvikt?</a:t>
            </a:r>
            <a:endParaRPr lang="en-US" sz="2800" dirty="0">
              <a:latin typeface="Arial"/>
              <a:cs typeface="Arial"/>
            </a:endParaRPr>
          </a:p>
          <a:p>
            <a:r>
              <a:rPr lang="sv-SE" sz="2800" dirty="0" err="1">
                <a:latin typeface="Arial"/>
                <a:cs typeface="Arial"/>
              </a:rPr>
              <a:t>Våldutsatthet</a:t>
            </a:r>
            <a:r>
              <a:rPr lang="sv-SE" sz="2800" dirty="0">
                <a:latin typeface="Arial"/>
                <a:cs typeface="Arial"/>
              </a:rPr>
              <a:t>? Mobbning?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 err="1">
                <a:latin typeface="Arial"/>
                <a:cs typeface="Arial"/>
              </a:rPr>
              <a:t>Traumatisk</a:t>
            </a:r>
            <a:r>
              <a:rPr lang="en-US" sz="2800" dirty="0">
                <a:latin typeface="Arial"/>
                <a:cs typeface="Arial"/>
              </a:rPr>
              <a:t> stress? </a:t>
            </a:r>
            <a:r>
              <a:rPr lang="sv-SE" sz="2800" dirty="0">
                <a:latin typeface="Arial"/>
                <a:cs typeface="Arial"/>
              </a:rPr>
              <a:t>Psykisk ohälsa?</a:t>
            </a:r>
            <a:endParaRPr lang="en-US" sz="2800" dirty="0">
              <a:latin typeface="Arial"/>
              <a:cs typeface="Arial"/>
            </a:endParaRPr>
          </a:p>
          <a:p>
            <a:r>
              <a:rPr lang="sv-SE" sz="2800" dirty="0">
                <a:latin typeface="Arial"/>
                <a:cs typeface="Arial"/>
              </a:rPr>
              <a:t>Fysisk ohälsa?</a:t>
            </a:r>
            <a:endParaRPr lang="sv-SE" sz="2800" dirty="0"/>
          </a:p>
          <a:p>
            <a:endParaRPr lang="sv-SE" sz="2800" dirty="0"/>
          </a:p>
          <a:p>
            <a:endParaRPr lang="sv-SE" sz="2800" dirty="0">
              <a:latin typeface="Arial"/>
              <a:cs typeface="Calibri"/>
            </a:endParaRPr>
          </a:p>
          <a:p>
            <a:pPr marL="0" indent="0">
              <a:buNone/>
            </a:pPr>
            <a:endParaRPr lang="sv-SE" dirty="0">
              <a:latin typeface="Arial"/>
              <a:cs typeface="Calibri"/>
            </a:endParaRPr>
          </a:p>
          <a:p>
            <a:pPr marL="0" indent="0">
              <a:buNone/>
            </a:pPr>
            <a:endParaRPr lang="sv-SE" dirty="0">
              <a:latin typeface="Arial"/>
              <a:cs typeface="Calibri"/>
            </a:endParaRPr>
          </a:p>
          <a:p>
            <a:endParaRPr lang="sv-SE" dirty="0">
              <a:latin typeface="Arial"/>
              <a:cs typeface="Calibri"/>
            </a:endParaRPr>
          </a:p>
          <a:p>
            <a:endParaRPr lang="sv-SE" dirty="0">
              <a:latin typeface="Arial"/>
              <a:cs typeface="Calibri"/>
            </a:endParaRPr>
          </a:p>
        </p:txBody>
      </p:sp>
      <p:pic>
        <p:nvPicPr>
          <p:cNvPr id="5" name="Bildobjekt 4" descr="En bild som visar höst, person, utomhus, fall&#10;&#10;Automatiskt genererad beskrivning">
            <a:extLst>
              <a:ext uri="{FF2B5EF4-FFF2-40B4-BE49-F238E27FC236}">
                <a16:creationId xmlns:a16="http://schemas.microsoft.com/office/drawing/2014/main" id="{3E664418-043F-4CA8-86BA-D7315A72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987" y="1525345"/>
            <a:ext cx="3043944" cy="4067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1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BF412A7-0275-40A4-8704-77BBFDD1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7" y="334964"/>
            <a:ext cx="11687503" cy="1189037"/>
          </a:xfrm>
        </p:spPr>
        <p:txBody>
          <a:bodyPr>
            <a:normAutofit/>
          </a:bodyPr>
          <a:lstStyle/>
          <a:p>
            <a:pPr algn="ctr"/>
            <a:r>
              <a:rPr lang="sv-SE" altLang="sv-SE">
                <a:latin typeface="Arial"/>
                <a:cs typeface="Arial"/>
              </a:rPr>
              <a:t>Trauma symptom</a:t>
            </a:r>
            <a:endParaRPr lang="sv-SE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164CD60-877A-4F81-B097-2AEAB5125C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68867" y="1554340"/>
            <a:ext cx="9094259" cy="507506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sv-SE" altLang="sv-SE" sz="2800" dirty="0">
                <a:latin typeface="Arial"/>
                <a:cs typeface="Arial"/>
              </a:rPr>
              <a:t>Fysiska symtom – magont, huvudvärk</a:t>
            </a:r>
          </a:p>
          <a:p>
            <a:pPr>
              <a:defRPr/>
            </a:pPr>
            <a:r>
              <a:rPr lang="sv-SE" altLang="sv-SE" sz="2800" dirty="0">
                <a:latin typeface="Arial"/>
                <a:cs typeface="Arial"/>
              </a:rPr>
              <a:t>Sömnsvårigheter, mardrömmar</a:t>
            </a:r>
            <a:endParaRPr lang="sv-SE" altLang="sv-SE" sz="2800" dirty="0"/>
          </a:p>
          <a:p>
            <a:pPr>
              <a:defRPr/>
            </a:pPr>
            <a:r>
              <a:rPr lang="sv-SE" sz="2800" dirty="0">
                <a:latin typeface="Arial"/>
                <a:cs typeface="Arial"/>
              </a:rPr>
              <a:t>Ätsvårigheter</a:t>
            </a:r>
            <a:endParaRPr lang="sv-SE" altLang="sv-SE" sz="2800" dirty="0">
              <a:latin typeface="Arial"/>
              <a:cs typeface="Arial"/>
            </a:endParaRPr>
          </a:p>
          <a:p>
            <a:pPr>
              <a:defRPr/>
            </a:pPr>
            <a:r>
              <a:rPr lang="sv-SE" altLang="sv-SE" sz="2800" dirty="0">
                <a:latin typeface="Arial"/>
                <a:cs typeface="Arial"/>
              </a:rPr>
              <a:t>Svårigheter med koncentration och inlärning</a:t>
            </a:r>
            <a:endParaRPr lang="sv-SE" altLang="sv-SE" sz="2800" b="1" dirty="0">
              <a:latin typeface="Arial"/>
              <a:cs typeface="Arial"/>
            </a:endParaRPr>
          </a:p>
          <a:p>
            <a:pPr>
              <a:buFontTx/>
              <a:buChar char="•"/>
              <a:defRPr/>
            </a:pPr>
            <a:r>
              <a:rPr lang="sv-SE" altLang="sv-SE" sz="2800" dirty="0">
                <a:latin typeface="Arial"/>
                <a:cs typeface="Arial"/>
              </a:rPr>
              <a:t>Nedstämdhet/depression</a:t>
            </a:r>
          </a:p>
          <a:p>
            <a:pPr>
              <a:buFontTx/>
              <a:buChar char="•"/>
              <a:defRPr/>
            </a:pPr>
            <a:r>
              <a:rPr lang="sv-SE" altLang="sv-SE" sz="2800" dirty="0">
                <a:latin typeface="Arial"/>
                <a:cs typeface="Arial"/>
              </a:rPr>
              <a:t>Oro/ångest</a:t>
            </a:r>
          </a:p>
          <a:p>
            <a:pPr>
              <a:buFontTx/>
              <a:buChar char="•"/>
              <a:defRPr/>
            </a:pPr>
            <a:r>
              <a:rPr lang="sv-SE" altLang="sv-SE" sz="2800" dirty="0">
                <a:latin typeface="Arial"/>
                <a:cs typeface="Arial"/>
              </a:rPr>
              <a:t>Suicidtankar, suicidförsök</a:t>
            </a:r>
            <a:endParaRPr lang="sv-SE" dirty="0">
              <a:latin typeface="Arial"/>
              <a:cs typeface="Arial"/>
            </a:endParaRPr>
          </a:p>
          <a:p>
            <a:pPr>
              <a:buFont typeface="Arial"/>
              <a:buChar char="•"/>
              <a:defRPr/>
            </a:pPr>
            <a:r>
              <a:rPr lang="sv-SE" sz="2800" dirty="0">
                <a:latin typeface="Arial"/>
                <a:cs typeface="Arial"/>
              </a:rPr>
              <a:t>Irritabilitet, aggressivitet</a:t>
            </a:r>
            <a:endParaRPr lang="sv-SE" altLang="sv-SE" sz="2800" dirty="0">
              <a:latin typeface="Arial"/>
              <a:cs typeface="Arial"/>
            </a:endParaRPr>
          </a:p>
          <a:p>
            <a:pPr eaLnBrk="1" hangingPunct="1">
              <a:buFontTx/>
              <a:buChar char="•"/>
              <a:defRPr/>
            </a:pPr>
            <a:r>
              <a:rPr lang="sv-SE" altLang="sv-SE" sz="2800" dirty="0">
                <a:latin typeface="Arial"/>
                <a:cs typeface="Arial"/>
              </a:rPr>
              <a:t>Impulsivitet</a:t>
            </a:r>
          </a:p>
          <a:p>
            <a:pPr eaLnBrk="1" hangingPunct="1">
              <a:buFontTx/>
              <a:buChar char="•"/>
              <a:defRPr/>
            </a:pPr>
            <a:endParaRPr lang="sv-SE" altLang="sv-SE" sz="2800" dirty="0"/>
          </a:p>
          <a:p>
            <a:pPr eaLnBrk="1" hangingPunct="1">
              <a:buFontTx/>
              <a:buChar char="•"/>
              <a:defRPr/>
            </a:pPr>
            <a:endParaRPr lang="sv-SE" altLang="sv-SE" sz="2800" dirty="0"/>
          </a:p>
          <a:p>
            <a:pPr eaLnBrk="1" hangingPunct="1">
              <a:buFontTx/>
              <a:buChar char="•"/>
              <a:defRPr/>
            </a:pPr>
            <a:endParaRPr lang="sv-SE" altLang="sv-SE" sz="2800" dirty="0"/>
          </a:p>
        </p:txBody>
      </p:sp>
      <p:pic>
        <p:nvPicPr>
          <p:cNvPr id="2" name="Bildobjekt 1" descr="En bild som visar person, klädsel, Människoansikte, leende&#10;&#10;Automatiskt genererad beskrivning">
            <a:extLst>
              <a:ext uri="{FF2B5EF4-FFF2-40B4-BE49-F238E27FC236}">
                <a16:creationId xmlns:a16="http://schemas.microsoft.com/office/drawing/2014/main" id="{B0574BD0-C03D-D082-D85F-A043AFB6B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767" y="1526006"/>
            <a:ext cx="2854993" cy="42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1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ED2E2C-E36A-4BF1-8BE5-D6791BB2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7924" cy="1325563"/>
          </a:xfrm>
        </p:spPr>
        <p:txBody>
          <a:bodyPr/>
          <a:lstStyle/>
          <a:p>
            <a:pPr algn="ctr"/>
            <a:r>
              <a:rPr lang="sv-SE" b="1" dirty="0"/>
              <a:t>Överlappande symptom för trauma och ADHD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9AD20C-E72F-43EF-BFCE-E02A5BF23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859"/>
            <a:ext cx="10515600" cy="4351338"/>
          </a:xfrm>
        </p:spPr>
        <p:txBody>
          <a:bodyPr>
            <a:normAutofit/>
          </a:bodyPr>
          <a:lstStyle/>
          <a:p>
            <a:r>
              <a:rPr lang="sv-SE" sz="2800" dirty="0"/>
              <a:t>Svårt med koncentration och inlärning</a:t>
            </a:r>
          </a:p>
          <a:p>
            <a:r>
              <a:rPr lang="sv-SE" sz="2800" dirty="0"/>
              <a:t>Lättdistraherad</a:t>
            </a:r>
          </a:p>
          <a:p>
            <a:r>
              <a:rPr lang="sv-SE" sz="2800" dirty="0"/>
              <a:t>Verkar ofta inte lyssna</a:t>
            </a:r>
          </a:p>
          <a:p>
            <a:r>
              <a:rPr lang="sv-SE" sz="2800" dirty="0"/>
              <a:t>Hyperaktiv</a:t>
            </a:r>
          </a:p>
          <a:p>
            <a:r>
              <a:rPr lang="sv-SE" sz="2800" dirty="0"/>
              <a:t>Rastlös</a:t>
            </a:r>
          </a:p>
          <a:p>
            <a:r>
              <a:rPr lang="sv-SE" sz="2800" dirty="0"/>
              <a:t>Sömnsvårigheter</a:t>
            </a:r>
          </a:p>
          <a:p>
            <a:r>
              <a:rPr lang="sv-SE" sz="2800" dirty="0"/>
              <a:t>Barn med ADHD har större benägenhet att utveckla traumasymtom</a:t>
            </a:r>
          </a:p>
        </p:txBody>
      </p:sp>
      <p:pic>
        <p:nvPicPr>
          <p:cNvPr id="4" name="Bildobjekt 3" descr="En bild som visar snö, natur, is, utomhus&#10;&#10;Automatiskt genererad beskrivning">
            <a:extLst>
              <a:ext uri="{FF2B5EF4-FFF2-40B4-BE49-F238E27FC236}">
                <a16:creationId xmlns:a16="http://schemas.microsoft.com/office/drawing/2014/main" id="{07ABC38B-4C68-872B-55A1-C261C040A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222" y="1815078"/>
            <a:ext cx="3484697" cy="293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5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AC2944-A3CC-AFB7-63CC-46280F8E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Trauma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33A11D-5337-6815-EB3B-1486D077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Alla barn som upplever negative händelser får inte traumaspecifika reaktioner eller PTSD. Traumamedveten omsorg gör skillnad.</a:t>
            </a:r>
          </a:p>
          <a:p>
            <a:endParaRPr lang="sv-SE" dirty="0"/>
          </a:p>
          <a:p>
            <a:r>
              <a:rPr lang="sv-SE" dirty="0">
                <a:latin typeface="Arial"/>
                <a:cs typeface="Arial"/>
              </a:rPr>
              <a:t>Standardiserad bedömningsmetod vid bedömning av det psykiska hälsotillståndet (trauma screening) rekommenderas. Forskning pågår.</a:t>
            </a:r>
          </a:p>
          <a:p>
            <a:endParaRPr lang="sv-SE" dirty="0">
              <a:latin typeface="Arial"/>
              <a:cs typeface="Arial"/>
            </a:endParaRPr>
          </a:p>
          <a:p>
            <a:r>
              <a:rPr lang="sv-SE" dirty="0">
                <a:latin typeface="Arial"/>
                <a:cs typeface="Arial"/>
              </a:rPr>
              <a:t>CPP (Child </a:t>
            </a:r>
            <a:r>
              <a:rPr lang="sv-SE" dirty="0" err="1">
                <a:latin typeface="Arial"/>
                <a:cs typeface="Arial"/>
              </a:rPr>
              <a:t>Parent</a:t>
            </a:r>
            <a:r>
              <a:rPr lang="sv-SE" dirty="0">
                <a:latin typeface="Arial"/>
                <a:cs typeface="Arial"/>
              </a:rPr>
              <a:t> </a:t>
            </a:r>
            <a:r>
              <a:rPr lang="sv-SE" dirty="0" err="1">
                <a:latin typeface="Arial"/>
                <a:cs typeface="Arial"/>
              </a:rPr>
              <a:t>Psychotherapy</a:t>
            </a:r>
            <a:r>
              <a:rPr lang="sv-SE" dirty="0">
                <a:latin typeface="Arial"/>
                <a:cs typeface="Arial"/>
              </a:rPr>
              <a:t>) behandling för barn 0-6 år, som upplevt påfrestande eller traumatiserande händelser, samt deras omsorgspersoner.</a:t>
            </a:r>
          </a:p>
          <a:p>
            <a:endParaRPr lang="sv-SE" dirty="0">
              <a:latin typeface="Arial"/>
              <a:cs typeface="Arial"/>
            </a:endParaRPr>
          </a:p>
          <a:p>
            <a:r>
              <a:rPr lang="sv-SE" dirty="0">
                <a:latin typeface="Arial"/>
                <a:cs typeface="Arial"/>
              </a:rPr>
              <a:t>Traumafokuserad kognitiv beteendeterapi (TF-KBT) behandling för barn och tonåringar som varit med om traumatiska händelser.</a:t>
            </a:r>
          </a:p>
          <a:p>
            <a:endParaRPr lang="sv-SE" dirty="0">
              <a:latin typeface="Arial"/>
              <a:cs typeface="Arial"/>
            </a:endParaRPr>
          </a:p>
          <a:p>
            <a:endParaRPr lang="sv-SE" dirty="0">
              <a:latin typeface="Arial"/>
              <a:cs typeface="Arial"/>
            </a:endParaRPr>
          </a:p>
          <a:p>
            <a:endParaRPr lang="sv-SE" dirty="0">
              <a:latin typeface="Arial"/>
              <a:cs typeface="Arial"/>
            </a:endParaRPr>
          </a:p>
          <a:p>
            <a:endParaRPr lang="sv-SE" dirty="0">
              <a:latin typeface="Arial"/>
              <a:cs typeface="Arial"/>
            </a:endParaRPr>
          </a:p>
          <a:p>
            <a:endParaRPr lang="sv-SE" dirty="0">
              <a:latin typeface="Arial"/>
              <a:cs typeface="Arial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0904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25394D-F5C7-413A-2FD5-514BEFC6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Slutsats – Barn i samhällsvård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66C0C1-FEDD-4710-B8CC-4E5A1098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58" y="1815351"/>
            <a:ext cx="10515600" cy="4351338"/>
          </a:xfrm>
        </p:spPr>
        <p:txBody>
          <a:bodyPr/>
          <a:lstStyle/>
          <a:p>
            <a:r>
              <a:rPr lang="sv-SE" sz="2800" dirty="0"/>
              <a:t>Evidens att fysisk, psykisk och oral ohälsa finns.</a:t>
            </a:r>
          </a:p>
          <a:p>
            <a:endParaRPr lang="sv-SE" sz="2800" dirty="0"/>
          </a:p>
          <a:p>
            <a:r>
              <a:rPr lang="sv-SE" sz="2800" dirty="0"/>
              <a:t>Evidens att traumatisk stress är vanligt finns.</a:t>
            </a:r>
          </a:p>
          <a:p>
            <a:endParaRPr lang="sv-SE" sz="2800" dirty="0"/>
          </a:p>
          <a:p>
            <a:r>
              <a:rPr lang="sv-SE" sz="2800" dirty="0"/>
              <a:t>Evidens att behandling fungera finns.</a:t>
            </a:r>
          </a:p>
          <a:p>
            <a:endParaRPr lang="sv-SE" sz="2800" dirty="0"/>
          </a:p>
          <a:p>
            <a:r>
              <a:rPr lang="sv-SE" sz="2800" dirty="0"/>
              <a:t>Tillgång till behandling är ojämlikt.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0F3861B-A854-4222-F670-EB992B671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38" y="3429000"/>
            <a:ext cx="3623353" cy="24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2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25394D-F5C7-413A-2FD5-514BEFC6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Slutsats - Barn i samhällsvård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66C0C1-FEDD-4710-B8CC-4E5A10981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Alla barn i samhällsvård har rätt till hälsoundersökning.</a:t>
            </a:r>
          </a:p>
          <a:p>
            <a:endParaRPr lang="sv-SE" sz="2800" dirty="0"/>
          </a:p>
          <a:p>
            <a:r>
              <a:rPr lang="sv-SE" sz="2800" dirty="0"/>
              <a:t>Hälsoundersökning ska vara av god kvalitet.</a:t>
            </a:r>
          </a:p>
          <a:p>
            <a:endParaRPr lang="sv-SE" sz="2800" dirty="0"/>
          </a:p>
          <a:p>
            <a:r>
              <a:rPr lang="sv-SE" sz="2800" dirty="0"/>
              <a:t>Många barn i samhällsvård få inte en hälsoundersökning.</a:t>
            </a:r>
          </a:p>
          <a:p>
            <a:endParaRPr lang="sv-SE" sz="2800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 descr="En bild som visar utomhus, träd, klädsel, fotbeklädnader&#10;&#10;Automatiskt genererad beskrivning">
            <a:extLst>
              <a:ext uri="{FF2B5EF4-FFF2-40B4-BE49-F238E27FC236}">
                <a16:creationId xmlns:a16="http://schemas.microsoft.com/office/drawing/2014/main" id="{04847B34-2057-3C3A-B03F-9189A3543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187" y="4449034"/>
            <a:ext cx="3395914" cy="230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07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25394D-F5C7-413A-2FD5-514BEFC6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Slutsats – Barn i samhällsvård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66C0C1-FEDD-4710-B8CC-4E5A10981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Alla barn i samhällsvård har lika rätt till sjukvård och tandvård.</a:t>
            </a:r>
          </a:p>
          <a:p>
            <a:endParaRPr lang="sv-SE" sz="2800" dirty="0"/>
          </a:p>
          <a:p>
            <a:r>
              <a:rPr lang="sv-SE" sz="2800" dirty="0"/>
              <a:t>Många barn i samhällsvård fa inte sjukvård och tandvård.</a:t>
            </a:r>
          </a:p>
          <a:p>
            <a:endParaRPr lang="sv-SE" sz="2800" dirty="0"/>
          </a:p>
          <a:p>
            <a:r>
              <a:rPr lang="sv-SE" sz="2800" dirty="0"/>
              <a:t>Vi måste bli bättre!</a:t>
            </a:r>
          </a:p>
          <a:p>
            <a:pPr marL="0" indent="0">
              <a:buNone/>
            </a:pPr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C4287C9-37CA-0E73-50E4-ABB47D36F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62" y="3532061"/>
            <a:ext cx="3962400" cy="26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25394D-F5C7-413A-2FD5-514BEFC6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Slutsats - Barn i samhällsvård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66C0C1-FEDD-4710-B8CC-4E5A10981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Barn har rätt till undervisning.</a:t>
            </a:r>
          </a:p>
          <a:p>
            <a:endParaRPr lang="sv-SE" sz="2800" dirty="0"/>
          </a:p>
          <a:p>
            <a:r>
              <a:rPr lang="sv-SE" sz="2800" dirty="0"/>
              <a:t>Barn har rätt till stöd i skolan utifrån behov.</a:t>
            </a:r>
          </a:p>
          <a:p>
            <a:endParaRPr lang="sv-SE" sz="2800" dirty="0"/>
          </a:p>
          <a:p>
            <a:r>
              <a:rPr lang="sv-SE" sz="2800" dirty="0"/>
              <a:t>Skolresultat är det viktigaste skyddsfaktor.</a:t>
            </a:r>
          </a:p>
          <a:p>
            <a:endParaRPr lang="sv-SE" sz="2800" dirty="0"/>
          </a:p>
          <a:p>
            <a:r>
              <a:rPr lang="sv-SE" sz="2800" b="1" dirty="0"/>
              <a:t>Ohälsa påverkar skolresultat.</a:t>
            </a: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AD0DCB0-6144-E298-91AB-70AF2A43A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548" y="1825625"/>
            <a:ext cx="2451051" cy="36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6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5C5CE8-2432-CA98-85FF-130CF018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200" b="1" dirty="0"/>
              <a:t>Vi måste alla lyssna till barn och ungdom!</a:t>
            </a:r>
            <a:br>
              <a:rPr lang="sv-SE" sz="3200" b="1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2ED308-63B1-91C9-B75D-1C1FF8069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83073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sv-SE" sz="4000" b="1" dirty="0"/>
          </a:p>
          <a:p>
            <a:endParaRPr lang="sv-SE" dirty="0"/>
          </a:p>
        </p:txBody>
      </p:sp>
      <p:pic>
        <p:nvPicPr>
          <p:cNvPr id="5" name="Bildobjekt 4" descr="En bild som visar Människoansikte, person, byggnad, klädsel&#10;&#10;Automatiskt genererad beskrivning">
            <a:extLst>
              <a:ext uri="{FF2B5EF4-FFF2-40B4-BE49-F238E27FC236}">
                <a16:creationId xmlns:a16="http://schemas.microsoft.com/office/drawing/2014/main" id="{6F10AE01-F9CC-6648-5242-9ABB251F2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99" y="1830739"/>
            <a:ext cx="5631868" cy="3757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607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67EE62-74D1-390C-0689-ADF625FC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>
                <a:latin typeface="Arial"/>
                <a:cs typeface="Arial"/>
              </a:rPr>
              <a:t>Barnskyddsteamet – Akademiska barnsjukhuset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87F2FB-1F6F-1683-1773-105B06F08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6783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solidFill>
                  <a:srgbClr val="43433C"/>
                </a:solidFill>
              </a:rPr>
              <a:t>E</a:t>
            </a:r>
            <a:r>
              <a:rPr lang="sv-SE" b="0" dirty="0">
                <a:solidFill>
                  <a:srgbClr val="43433C"/>
                </a:solidFill>
                <a:effectLst/>
              </a:rPr>
              <a:t>tt litet multiprofessionellt team</a:t>
            </a:r>
          </a:p>
          <a:p>
            <a:r>
              <a:rPr lang="sv-SE" dirty="0">
                <a:solidFill>
                  <a:srgbClr val="43433C"/>
                </a:solidFill>
              </a:rPr>
              <a:t>S</a:t>
            </a:r>
            <a:r>
              <a:rPr lang="sv-SE" b="0" dirty="0">
                <a:solidFill>
                  <a:srgbClr val="43433C"/>
                </a:solidFill>
                <a:effectLst/>
              </a:rPr>
              <a:t>ärskild barnmedicinsk kompetens när barn och ungdomar far illa</a:t>
            </a:r>
          </a:p>
          <a:p>
            <a:r>
              <a:rPr lang="sv-SE" dirty="0">
                <a:solidFill>
                  <a:srgbClr val="43433C"/>
                </a:solidFill>
              </a:rPr>
              <a:t>Skyddad enhet med skyddade journaler</a:t>
            </a:r>
          </a:p>
          <a:p>
            <a:r>
              <a:rPr lang="sv-SE" dirty="0">
                <a:solidFill>
                  <a:srgbClr val="43433C"/>
                </a:solidFill>
              </a:rPr>
              <a:t>S</a:t>
            </a:r>
            <a:r>
              <a:rPr lang="sv-SE" b="0" dirty="0">
                <a:solidFill>
                  <a:srgbClr val="43433C"/>
                </a:solidFill>
                <a:effectLst/>
              </a:rPr>
              <a:t>amarbetar med andra sjukvårdsenheter och myndigheter</a:t>
            </a:r>
          </a:p>
          <a:p>
            <a:r>
              <a:rPr lang="sv-SE" b="1" dirty="0">
                <a:solidFill>
                  <a:srgbClr val="43433C"/>
                </a:solidFill>
                <a:latin typeface="Arial"/>
                <a:cs typeface="Arial"/>
              </a:rPr>
              <a:t>Hälsoundersökningar för barn i samhällsvård - HÄLSOFAM</a:t>
            </a:r>
          </a:p>
          <a:p>
            <a:r>
              <a:rPr lang="sv-SE" dirty="0">
                <a:solidFill>
                  <a:srgbClr val="43433C"/>
                </a:solidFill>
              </a:rPr>
              <a:t>Uppföljning efter akut sexuella övergrepp</a:t>
            </a:r>
          </a:p>
          <a:p>
            <a:r>
              <a:rPr lang="sv-SE" dirty="0">
                <a:solidFill>
                  <a:srgbClr val="43433C"/>
                </a:solidFill>
              </a:rPr>
              <a:t>Konsultation när barn misstänks far illa</a:t>
            </a:r>
          </a:p>
          <a:p>
            <a:r>
              <a:rPr lang="sv-SE" dirty="0">
                <a:solidFill>
                  <a:srgbClr val="43433C"/>
                </a:solidFill>
              </a:rPr>
              <a:t>Kvalitetssäkring, rutiner, utbildning</a:t>
            </a:r>
          </a:p>
          <a:p>
            <a:r>
              <a:rPr lang="sv-SE" dirty="0">
                <a:solidFill>
                  <a:srgbClr val="43433C"/>
                </a:solidFill>
                <a:latin typeface="Arial"/>
                <a:cs typeface="Arial"/>
              </a:rPr>
              <a:t>Forskning				</a:t>
            </a:r>
            <a:endParaRPr lang="sv-SE" dirty="0">
              <a:solidFill>
                <a:srgbClr val="43433C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091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42ECF7-362D-BD4D-3562-A5DB9CCB8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/>
              <a:t>Hälsa och Hälso- och sjukvård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9E19B7-F147-875B-5246-9B8C049E7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3859"/>
            <a:ext cx="6668383" cy="44431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v-SE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sv-SE" dirty="0">
                <a:latin typeface="Arial"/>
                <a:cs typeface="Arial"/>
              </a:rPr>
              <a:t>Barn i samhällsvård har bland annat </a:t>
            </a:r>
            <a:r>
              <a:rPr lang="sv-SE" b="1" dirty="0">
                <a:latin typeface="Arial"/>
                <a:cs typeface="Arial"/>
              </a:rPr>
              <a:t>högre </a:t>
            </a:r>
            <a:r>
              <a:rPr lang="sv-SE" dirty="0">
                <a:latin typeface="Arial"/>
                <a:cs typeface="Arial"/>
              </a:rPr>
              <a:t>förekomst av psykisk ohälsa, sämre munhälsa och lägre vaccinationstäckning.</a:t>
            </a:r>
            <a:endParaRPr lang="sv-SE" dirty="0"/>
          </a:p>
          <a:p>
            <a:pPr marL="342900" indent="-342900">
              <a:buFont typeface="Arial,Sans-Serif" panose="020B0604020202020204" pitchFamily="34" charset="0"/>
            </a:pPr>
            <a:endParaRPr lang="sv-SE" dirty="0"/>
          </a:p>
          <a:p>
            <a:pPr marL="0" indent="0">
              <a:buNone/>
            </a:pPr>
            <a:r>
              <a:rPr lang="sv-SE" dirty="0">
                <a:latin typeface="Arial"/>
                <a:cs typeface="Arial"/>
              </a:rPr>
              <a:t>Socialtjänsten, hälso- och sjukvården och tandvården har </a:t>
            </a:r>
            <a:r>
              <a:rPr lang="sv-SE" b="1" dirty="0">
                <a:latin typeface="Arial"/>
                <a:cs typeface="Arial"/>
              </a:rPr>
              <a:t>tillsammans ansvar</a:t>
            </a:r>
            <a:r>
              <a:rPr lang="sv-SE" dirty="0">
                <a:latin typeface="Arial"/>
                <a:cs typeface="Arial"/>
              </a:rPr>
              <a:t> för att barn i samhällsvård får den hälso- och sjukvård och tandvård </a:t>
            </a:r>
            <a:r>
              <a:rPr lang="sv-SE" b="1" dirty="0">
                <a:latin typeface="Arial"/>
                <a:cs typeface="Arial"/>
              </a:rPr>
              <a:t>de har rätt till.</a:t>
            </a:r>
            <a:endParaRPr lang="sv-SE" dirty="0">
              <a:latin typeface="Arial"/>
              <a:cs typeface="Arial"/>
            </a:endParaRPr>
          </a:p>
        </p:txBody>
      </p:sp>
      <p:pic>
        <p:nvPicPr>
          <p:cNvPr id="4" name="Bildobjekt 3" descr="En bild som visar person, finger, klädsel, hålla&#10;&#10;Automatiskt genererad beskrivning">
            <a:extLst>
              <a:ext uri="{FF2B5EF4-FFF2-40B4-BE49-F238E27FC236}">
                <a16:creationId xmlns:a16="http://schemas.microsoft.com/office/drawing/2014/main" id="{7875BFB9-7D68-354C-6247-FCAF630B88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33" r="2380" b="-1"/>
          <a:stretch/>
        </p:blipFill>
        <p:spPr>
          <a:xfrm>
            <a:off x="7801051" y="1718054"/>
            <a:ext cx="3883617" cy="3302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99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FDA337-4C65-8A20-4895-E01AACFC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Barnkonventionen – Svensk 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5DEDF2-4027-B2F0-FD2B-958A2AC5D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Artikel 2 – Alla barns lika vård och rättigheter</a:t>
            </a:r>
          </a:p>
          <a:p>
            <a:endParaRPr lang="sv-SE" sz="2800" dirty="0"/>
          </a:p>
          <a:p>
            <a:r>
              <a:rPr lang="sv-SE" sz="2800" dirty="0"/>
              <a:t>Artikel 3 – Barnets bästa</a:t>
            </a:r>
          </a:p>
          <a:p>
            <a:endParaRPr lang="sv-SE" sz="2800" dirty="0"/>
          </a:p>
          <a:p>
            <a:r>
              <a:rPr lang="sv-SE" sz="2800" dirty="0"/>
              <a:t>Artikel 6 – Barns rätt till liv och utveckling</a:t>
            </a:r>
          </a:p>
          <a:p>
            <a:endParaRPr lang="sv-SE" sz="2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E74A6FB-6B0C-65DC-BE9C-9D7486343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58" y="1486508"/>
            <a:ext cx="2805701" cy="420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6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53C485-182E-246A-0C5B-DE1AAD97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>
                <a:latin typeface="Arial"/>
                <a:cs typeface="Arial"/>
              </a:rPr>
              <a:t>Hälsoundersökning - HÄLSOFAM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A6E2C7-6C01-1179-9EAA-654153F99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3083" y="1775494"/>
            <a:ext cx="8137132" cy="4401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err="1">
                <a:latin typeface="Arial"/>
                <a:cs typeface="Calibri"/>
              </a:rPr>
              <a:t>Förstå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barnets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beteende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utifrån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en</a:t>
            </a:r>
            <a:r>
              <a:rPr lang="en-US" sz="2800" dirty="0">
                <a:latin typeface="Arial"/>
                <a:cs typeface="Calibri"/>
              </a:rPr>
              <a:t> context av </a:t>
            </a:r>
            <a:r>
              <a:rPr lang="en-US" sz="2800" dirty="0" err="1">
                <a:latin typeface="Arial"/>
                <a:cs typeface="Calibri"/>
              </a:rPr>
              <a:t>traumatisk</a:t>
            </a:r>
            <a:r>
              <a:rPr lang="en-US" sz="2800" dirty="0">
                <a:latin typeface="Arial"/>
                <a:cs typeface="Calibri"/>
              </a:rPr>
              <a:t> stress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endParaRPr lang="en-US" sz="2800" dirty="0">
              <a:latin typeface="Arial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err="1">
                <a:latin typeface="Arial"/>
                <a:cs typeface="Calibri"/>
              </a:rPr>
              <a:t>Fokusera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på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barnets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styrkor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och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skyddsfaktorer</a:t>
            </a:r>
            <a:r>
              <a:rPr lang="en-US" sz="2800" dirty="0">
                <a:latin typeface="Arial"/>
                <a:cs typeface="Calibri"/>
              </a:rPr>
              <a:t> (</a:t>
            </a:r>
            <a:r>
              <a:rPr lang="en-US" sz="2800" dirty="0" err="1">
                <a:latin typeface="Arial"/>
                <a:cs typeface="Calibri"/>
              </a:rPr>
              <a:t>motståndskraft</a:t>
            </a:r>
            <a:r>
              <a:rPr lang="en-US" sz="2800" dirty="0">
                <a:latin typeface="Arial"/>
                <a:cs typeface="Calibri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endParaRPr lang="en-US" sz="2800" dirty="0">
              <a:latin typeface="Arial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err="1">
                <a:latin typeface="Arial"/>
                <a:cs typeface="Calibri"/>
              </a:rPr>
              <a:t>Förstärka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barnets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deltagande</a:t>
            </a:r>
            <a:endParaRPr lang="en-US" sz="2800" dirty="0">
              <a:latin typeface="Arial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endParaRPr lang="en-US" sz="2800" dirty="0">
              <a:latin typeface="Arial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err="1">
                <a:latin typeface="Arial"/>
                <a:cs typeface="Calibri"/>
              </a:rPr>
              <a:t>Uppmärksamma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barnets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berättelse</a:t>
            </a:r>
            <a:endParaRPr lang="en-US" sz="2800" dirty="0">
              <a:latin typeface="Arial"/>
              <a:cs typeface="Calibri"/>
            </a:endParaRPr>
          </a:p>
          <a:p>
            <a:pPr marL="457200" indent="-457200"/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F2FEAE8-C643-5080-DE11-C78543D6B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8" y="1621145"/>
            <a:ext cx="3041008" cy="45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9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53C485-182E-246A-0C5B-DE1AAD97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>
                <a:latin typeface="Arial"/>
                <a:cs typeface="Arial"/>
              </a:rPr>
              <a:t>Hälsoundersökning - HÄLSOFAM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A6E2C7-6C01-1179-9EAA-654153F99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3083" y="1775494"/>
            <a:ext cx="8137132" cy="4401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800" dirty="0" err="1">
                <a:latin typeface="Arial"/>
                <a:cs typeface="Calibri"/>
              </a:rPr>
              <a:t>Skicka</a:t>
            </a:r>
            <a:r>
              <a:rPr lang="en-US" sz="2800" dirty="0">
                <a:latin typeface="Arial"/>
                <a:cs typeface="Calibri"/>
              </a:rPr>
              <a:t> remiss/</a:t>
            </a:r>
            <a:r>
              <a:rPr lang="en-US" sz="2800" dirty="0" err="1">
                <a:latin typeface="Arial"/>
                <a:cs typeface="Calibri"/>
              </a:rPr>
              <a:t>beställa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utredning</a:t>
            </a:r>
            <a:r>
              <a:rPr lang="en-US" sz="2800" dirty="0">
                <a:latin typeface="Arial"/>
                <a:cs typeface="Calibri"/>
              </a:rPr>
              <a:t>, </a:t>
            </a:r>
            <a:r>
              <a:rPr lang="en-US" sz="2800" dirty="0" err="1">
                <a:latin typeface="Arial"/>
                <a:cs typeface="Calibri"/>
              </a:rPr>
              <a:t>förskriva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läkemedel</a:t>
            </a:r>
            <a:r>
              <a:rPr lang="en-US" sz="2800" dirty="0">
                <a:latin typeface="Arial"/>
                <a:cs typeface="Calibri"/>
              </a:rPr>
              <a:t> vid </a:t>
            </a:r>
            <a:r>
              <a:rPr lang="en-US" sz="2800" dirty="0" err="1">
                <a:latin typeface="Arial"/>
                <a:cs typeface="Calibri"/>
              </a:rPr>
              <a:t>behov</a:t>
            </a:r>
            <a:endParaRPr lang="en-US" sz="2800" dirty="0">
              <a:latin typeface="Arial"/>
              <a:cs typeface="Calibri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US" sz="2800" dirty="0">
              <a:latin typeface="Arial"/>
              <a:cs typeface="Calibri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800" dirty="0" err="1">
                <a:latin typeface="Arial"/>
                <a:cs typeface="Arial"/>
              </a:rPr>
              <a:t>Utbilda</a:t>
            </a:r>
            <a:r>
              <a:rPr lang="en-US" sz="2800" dirty="0">
                <a:latin typeface="Arial"/>
                <a:cs typeface="Arial"/>
              </a:rPr>
              <a:t> </a:t>
            </a:r>
            <a:r>
              <a:rPr lang="en-US" sz="2800" dirty="0" err="1">
                <a:latin typeface="Arial"/>
                <a:cs typeface="Arial"/>
              </a:rPr>
              <a:t>barnet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omsorgspersoner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och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socialtjänst</a:t>
            </a:r>
            <a:r>
              <a:rPr lang="en-US" sz="2800" dirty="0">
                <a:latin typeface="Arial"/>
                <a:cs typeface="Arial"/>
              </a:rPr>
              <a:t> om </a:t>
            </a:r>
            <a:r>
              <a:rPr lang="en-US" sz="2800" dirty="0" err="1">
                <a:latin typeface="Arial"/>
                <a:cs typeface="Arial"/>
              </a:rPr>
              <a:t>barnets</a:t>
            </a:r>
            <a:r>
              <a:rPr lang="en-US" sz="2800" dirty="0">
                <a:latin typeface="Arial"/>
                <a:cs typeface="Arial"/>
              </a:rPr>
              <a:t> </a:t>
            </a:r>
            <a:r>
              <a:rPr lang="en-US" sz="2800" dirty="0" err="1">
                <a:latin typeface="Arial"/>
                <a:cs typeface="Arial"/>
              </a:rPr>
              <a:t>vårdbehov</a:t>
            </a:r>
            <a:endParaRPr lang="en-US" sz="2800" dirty="0">
              <a:latin typeface="Arial"/>
              <a:cs typeface="Arial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Ge </a:t>
            </a:r>
            <a:r>
              <a:rPr lang="en-US" sz="2800" dirty="0" err="1">
                <a:latin typeface="Arial"/>
                <a:cs typeface="Arial"/>
              </a:rPr>
              <a:t>rekommendationer</a:t>
            </a:r>
            <a:r>
              <a:rPr lang="en-US" sz="2800" dirty="0">
                <a:latin typeface="Arial"/>
                <a:cs typeface="Arial"/>
              </a:rPr>
              <a:t> till </a:t>
            </a:r>
            <a:r>
              <a:rPr lang="en-US" sz="2800" dirty="0" err="1">
                <a:latin typeface="Arial"/>
                <a:cs typeface="Arial"/>
              </a:rPr>
              <a:t>socialtjänsten</a:t>
            </a:r>
            <a:endParaRPr lang="en-US" sz="2800" dirty="0">
              <a:latin typeface="Arial"/>
              <a:cs typeface="Arial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800" dirty="0" err="1">
                <a:latin typeface="Arial"/>
                <a:cs typeface="Arial"/>
              </a:rPr>
              <a:t>Uppföljning</a:t>
            </a:r>
            <a:endParaRPr lang="en-US" sz="2800" dirty="0">
              <a:latin typeface="Arial"/>
              <a:cs typeface="Arial"/>
            </a:endParaRPr>
          </a:p>
          <a:p>
            <a:pPr marL="457200" indent="-457200"/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F2FEAE8-C643-5080-DE11-C78543D6B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8" y="1621145"/>
            <a:ext cx="3041008" cy="45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53C485-182E-246A-0C5B-DE1AAD97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err="1"/>
              <a:t>Hälsoundersökning</a:t>
            </a:r>
            <a:r>
              <a:rPr lang="en-US"/>
              <a:t> - Samuel 16 </a:t>
            </a:r>
            <a:r>
              <a:rPr lang="en-US" err="1"/>
              <a:t>år</a:t>
            </a:r>
            <a:endParaRPr lang="sv-SE" err="1"/>
          </a:p>
        </p:txBody>
      </p:sp>
      <p:pic>
        <p:nvPicPr>
          <p:cNvPr id="4" name="Bildobjekt 3" descr="En bild som visar Människoansikte, utomhus, person, klädsel&#10;&#10;Automatiskt genererad beskrivning">
            <a:extLst>
              <a:ext uri="{FF2B5EF4-FFF2-40B4-BE49-F238E27FC236}">
                <a16:creationId xmlns:a16="http://schemas.microsoft.com/office/drawing/2014/main" id="{C9CE1DB1-3ED8-E1AF-43BA-5875F8216D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513" b="-1"/>
          <a:stretch/>
        </p:blipFill>
        <p:spPr>
          <a:xfrm>
            <a:off x="838200" y="1748134"/>
            <a:ext cx="4587499" cy="3925135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A6E2C7-6C01-1179-9EAA-654153F99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0279" y="1775494"/>
            <a:ext cx="5913521" cy="4401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800" err="1">
                <a:latin typeface="Arial"/>
                <a:cs typeface="Arial"/>
              </a:rPr>
              <a:t>Huvudvärk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och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frånvaroattacker</a:t>
            </a:r>
            <a:endParaRPr lang="en-US" sz="2800">
              <a:latin typeface="Arial"/>
              <a:cs typeface="Arial"/>
            </a:endParaRPr>
          </a:p>
          <a:p>
            <a:pPr marL="457200" indent="-457200"/>
            <a:r>
              <a:rPr lang="en-US" sz="2800">
                <a:latin typeface="Arial"/>
                <a:cs typeface="Arial"/>
              </a:rPr>
              <a:t>Remiss för </a:t>
            </a:r>
            <a:r>
              <a:rPr lang="en-US" sz="2800" err="1">
                <a:latin typeface="Arial"/>
                <a:cs typeface="Arial"/>
              </a:rPr>
              <a:t>epilepsi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utredning</a:t>
            </a:r>
            <a:endParaRPr lang="en-US" sz="2800">
              <a:latin typeface="Arial"/>
              <a:cs typeface="Arial"/>
            </a:endParaRPr>
          </a:p>
          <a:p>
            <a:pPr marL="457200" indent="-457200"/>
            <a:r>
              <a:rPr lang="en-US" sz="2800" err="1">
                <a:latin typeface="Arial"/>
                <a:cs typeface="Arial"/>
              </a:rPr>
              <a:t>Barnskyddsteamet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få</a:t>
            </a:r>
            <a:r>
              <a:rPr lang="en-US" sz="2800">
                <a:latin typeface="Arial"/>
                <a:cs typeface="Arial"/>
              </a:rPr>
              <a:t> remiss </a:t>
            </a:r>
            <a:r>
              <a:rPr lang="en-US" sz="2800" err="1">
                <a:latin typeface="Arial"/>
                <a:cs typeface="Arial"/>
              </a:rPr>
              <a:t>i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retur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efter</a:t>
            </a:r>
            <a:r>
              <a:rPr lang="en-US" sz="2800">
                <a:latin typeface="Arial"/>
                <a:cs typeface="Arial"/>
              </a:rPr>
              <a:t> </a:t>
            </a:r>
            <a:r>
              <a:rPr lang="en-US" sz="2800" err="1">
                <a:latin typeface="Arial"/>
                <a:cs typeface="Arial"/>
              </a:rPr>
              <a:t>flera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månader</a:t>
            </a:r>
            <a:endParaRPr lang="en-US" sz="2800">
              <a:latin typeface="Arial"/>
              <a:cs typeface="Arial"/>
            </a:endParaRPr>
          </a:p>
          <a:p>
            <a:pPr marL="457200" indent="-457200"/>
            <a:endParaRPr lang="en-US" sz="2800">
              <a:latin typeface="Arial"/>
              <a:cs typeface="Arial"/>
            </a:endParaRPr>
          </a:p>
          <a:p>
            <a:pPr marL="457200" indent="-457200"/>
            <a:r>
              <a:rPr lang="en-US" sz="2800">
                <a:latin typeface="Arial"/>
                <a:cs typeface="Arial"/>
              </a:rPr>
              <a:t>Var </a:t>
            </a:r>
            <a:r>
              <a:rPr lang="en-US" sz="2800" err="1">
                <a:latin typeface="Arial"/>
                <a:cs typeface="Arial"/>
              </a:rPr>
              <a:t>är</a:t>
            </a:r>
            <a:r>
              <a:rPr lang="en-US" sz="2800">
                <a:latin typeface="Arial"/>
                <a:cs typeface="Arial"/>
              </a:rPr>
              <a:t> Samuel </a:t>
            </a:r>
            <a:r>
              <a:rPr lang="en-US" sz="2800" err="1">
                <a:latin typeface="Arial"/>
                <a:cs typeface="Arial"/>
              </a:rPr>
              <a:t>och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hur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mår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han</a:t>
            </a:r>
            <a:r>
              <a:rPr lang="en-US" sz="2800">
                <a:latin typeface="Arial"/>
                <a:cs typeface="Arial"/>
              </a:rPr>
              <a:t>?</a:t>
            </a:r>
          </a:p>
          <a:p>
            <a:pPr marL="457200" indent="-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3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53C485-182E-246A-0C5B-DE1AAD97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err="1"/>
              <a:t>Hälsoundersökning</a:t>
            </a:r>
            <a:r>
              <a:rPr lang="en-US"/>
              <a:t> - Samuel 16 </a:t>
            </a:r>
            <a:r>
              <a:rPr lang="en-US" err="1"/>
              <a:t>år</a:t>
            </a:r>
            <a:endParaRPr lang="sv-SE" err="1"/>
          </a:p>
        </p:txBody>
      </p:sp>
      <p:pic>
        <p:nvPicPr>
          <p:cNvPr id="4" name="Bildobjekt 3" descr="En bild som visar Människoansikte, utomhus, person, klädsel&#10;&#10;Automatiskt genererad beskrivning">
            <a:extLst>
              <a:ext uri="{FF2B5EF4-FFF2-40B4-BE49-F238E27FC236}">
                <a16:creationId xmlns:a16="http://schemas.microsoft.com/office/drawing/2014/main" id="{C9CE1DB1-3ED8-E1AF-43BA-5875F8216D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513" b="-1"/>
          <a:stretch/>
        </p:blipFill>
        <p:spPr>
          <a:xfrm>
            <a:off x="838200" y="1748134"/>
            <a:ext cx="4587499" cy="3925135"/>
          </a:xfrm>
          <a:prstGeom prst="rect">
            <a:avLst/>
          </a:prstGeom>
          <a:noFill/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4A57483-CD4F-F764-15E8-6103512D6A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68" y="1774825"/>
            <a:ext cx="2938427" cy="4402138"/>
          </a:xfrm>
        </p:spPr>
      </p:pic>
    </p:spTree>
    <p:extLst>
      <p:ext uri="{BB962C8B-B14F-4D97-AF65-F5344CB8AC3E}">
        <p14:creationId xmlns:p14="http://schemas.microsoft.com/office/powerpoint/2010/main" val="20836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98A9DB-3B72-559D-658E-474C79E8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/>
              <a:t>Hälsoundersökning - Emma 12 år</a:t>
            </a:r>
            <a:endParaRPr lang="sv-SE" b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92A020-73C8-8D5A-17F4-341D34093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109"/>
            <a:ext cx="7241583" cy="4809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v-SE" sz="2800" dirty="0"/>
          </a:p>
          <a:p>
            <a:r>
              <a:rPr lang="sv-SE" sz="2800" dirty="0">
                <a:latin typeface="Arial"/>
                <a:cs typeface="Arial"/>
              </a:rPr>
              <a:t>Pappa nyligen haft problem med depression och alkohol</a:t>
            </a:r>
          </a:p>
          <a:p>
            <a:r>
              <a:rPr lang="sv-SE" sz="2800" dirty="0">
                <a:latin typeface="Arial"/>
                <a:cs typeface="Arial"/>
              </a:rPr>
              <a:t>Mamma utomlands</a:t>
            </a:r>
          </a:p>
          <a:p>
            <a:endParaRPr lang="sv-SE" sz="2800" dirty="0">
              <a:latin typeface="Arial"/>
              <a:cs typeface="Arial"/>
            </a:endParaRPr>
          </a:p>
          <a:p>
            <a:r>
              <a:rPr lang="sv-SE" sz="2800" dirty="0">
                <a:latin typeface="Arial"/>
                <a:cs typeface="Arial"/>
              </a:rPr>
              <a:t>Skolproblem, tidigare bra betyg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 descr="En bild som visar höst, person, utomhus, fall&#10;&#10;Automatiskt genererad beskrivning">
            <a:extLst>
              <a:ext uri="{FF2B5EF4-FFF2-40B4-BE49-F238E27FC236}">
                <a16:creationId xmlns:a16="http://schemas.microsoft.com/office/drawing/2014/main" id="{9ED5D65B-095F-25CA-016E-3D91F118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801" y="1254125"/>
            <a:ext cx="326350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86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demiska barnsjukhuset ppt mall widescreen.potx" id="{AF6CF4C2-4AB6-44E3-97AC-DCDB51584176}" vid="{B75C0EB6-3D9C-4738-9AE2-9CAB13449E6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C435F0D436A34384A0AD90691A6DAA" ma:contentTypeVersion="15" ma:contentTypeDescription="Skapa ett nytt dokument." ma:contentTypeScope="" ma:versionID="07f6103037ca99aabd481fe07091a976">
  <xsd:schema xmlns:xsd="http://www.w3.org/2001/XMLSchema" xmlns:xs="http://www.w3.org/2001/XMLSchema" xmlns:p="http://schemas.microsoft.com/office/2006/metadata/properties" xmlns:ns3="41357191-cc8e-4895-acde-c2c3b0475463" xmlns:ns4="32b66fec-20b2-429e-ab68-cda21248c713" targetNamespace="http://schemas.microsoft.com/office/2006/metadata/properties" ma:root="true" ma:fieldsID="84fac7647a0dbc0a41a8e34cf1529105" ns3:_="" ns4:_="">
    <xsd:import namespace="41357191-cc8e-4895-acde-c2c3b0475463"/>
    <xsd:import namespace="32b66fec-20b2-429e-ab68-cda21248c7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57191-cc8e-4895-acde-c2c3b0475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66fec-20b2-429e-ab68-cda21248c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1357191-cc8e-4895-acde-c2c3b0475463" xsi:nil="true"/>
  </documentManagement>
</p:properties>
</file>

<file path=customXml/itemProps1.xml><?xml version="1.0" encoding="utf-8"?>
<ds:datastoreItem xmlns:ds="http://schemas.openxmlformats.org/officeDocument/2006/customXml" ds:itemID="{E64C3E53-A5F1-4C90-A4AC-3646D1E77E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7BDAD1-5DC9-4008-A606-F19E011E69F0}">
  <ds:schemaRefs>
    <ds:schemaRef ds:uri="32b66fec-20b2-429e-ab68-cda21248c713"/>
    <ds:schemaRef ds:uri="41357191-cc8e-4895-acde-c2c3b04754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1C0C54-9A2D-4E4F-83CA-0EB90F43614E}">
  <ds:schemaRefs>
    <ds:schemaRef ds:uri="http://schemas.microsoft.com/office/2006/metadata/properties"/>
    <ds:schemaRef ds:uri="http://purl.org/dc/elements/1.1/"/>
    <ds:schemaRef ds:uri="41357191-cc8e-4895-acde-c2c3b0475463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2b66fec-20b2-429e-ab68-cda21248c71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556</Words>
  <Application>Microsoft Office PowerPoint</Application>
  <PresentationFormat>Bredbild</PresentationFormat>
  <Paragraphs>149</Paragraphs>
  <Slides>18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Arial</vt:lpstr>
      <vt:lpstr>Arial,Sans-Serif</vt:lpstr>
      <vt:lpstr>Calibri</vt:lpstr>
      <vt:lpstr>Century Gothic</vt:lpstr>
      <vt:lpstr>Times New Roman</vt:lpstr>
      <vt:lpstr>Office-tema</vt:lpstr>
      <vt:lpstr>  Hälsoundersökningar för barn i samhällsvård</vt:lpstr>
      <vt:lpstr>Barnskyddsteamet – Akademiska barnsjukhuset</vt:lpstr>
      <vt:lpstr>Hälsa och Hälso- och sjukvård</vt:lpstr>
      <vt:lpstr>Barnkonventionen – Svensk lag</vt:lpstr>
      <vt:lpstr>Hälsoundersökning - HÄLSOFAM </vt:lpstr>
      <vt:lpstr>Hälsoundersökning - HÄLSOFAM </vt:lpstr>
      <vt:lpstr>Hälsoundersökning - Samuel 16 år</vt:lpstr>
      <vt:lpstr>Hälsoundersökning - Samuel 16 år</vt:lpstr>
      <vt:lpstr>Hälsoundersökning - Emma 12 år</vt:lpstr>
      <vt:lpstr>Hälsoundersökning – Emma 12 år</vt:lpstr>
      <vt:lpstr>Trauma symptom</vt:lpstr>
      <vt:lpstr>Överlappande symptom för trauma och ADHD</vt:lpstr>
      <vt:lpstr>Trauma </vt:lpstr>
      <vt:lpstr>Slutsats – Barn i samhällsvård</vt:lpstr>
      <vt:lpstr>Slutsats - Barn i samhällsvård</vt:lpstr>
      <vt:lpstr>Slutsats – Barn i samhällsvård</vt:lpstr>
      <vt:lpstr>Slutsats - Barn i samhällsvård</vt:lpstr>
      <vt:lpstr>Vi måste alla lyssna till barn och ungdom!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 som far illa</dc:title>
  <dc:creator>Elizabeth Gold</dc:creator>
  <cp:lastModifiedBy>Elizabeth Gold</cp:lastModifiedBy>
  <cp:revision>893</cp:revision>
  <dcterms:created xsi:type="dcterms:W3CDTF">2021-05-25T13:11:40Z</dcterms:created>
  <dcterms:modified xsi:type="dcterms:W3CDTF">2024-12-04T16:17:27Z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0x0101005BC435F0D436A34384A0AD90691A6DAA</vt:lpwstr>
  </property>
</Properties>
</file>