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30" r:id="rId5"/>
    <p:sldMasterId id="2147483843" r:id="rId6"/>
  </p:sldMasterIdLst>
  <p:notesMasterIdLst>
    <p:notesMasterId r:id="rId22"/>
  </p:notesMasterIdLst>
  <p:handoutMasterIdLst>
    <p:handoutMasterId r:id="rId23"/>
  </p:handoutMasterIdLst>
  <p:sldIdLst>
    <p:sldId id="266" r:id="rId7"/>
    <p:sldId id="859" r:id="rId8"/>
    <p:sldId id="861" r:id="rId9"/>
    <p:sldId id="862" r:id="rId10"/>
    <p:sldId id="863" r:id="rId11"/>
    <p:sldId id="865" r:id="rId12"/>
    <p:sldId id="310" r:id="rId13"/>
    <p:sldId id="307" r:id="rId14"/>
    <p:sldId id="323" r:id="rId15"/>
    <p:sldId id="327" r:id="rId16"/>
    <p:sldId id="330" r:id="rId17"/>
    <p:sldId id="331" r:id="rId18"/>
    <p:sldId id="332" r:id="rId19"/>
    <p:sldId id="864" r:id="rId20"/>
    <p:sldId id="84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73EE1-3991-0291-8FFC-80BFC9290821}" v="191" dt="2024-12-05T21:14:23.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2159" autoAdjust="0"/>
  </p:normalViewPr>
  <p:slideViewPr>
    <p:cSldViewPr snapToGrid="0" showGuides="1">
      <p:cViewPr varScale="1">
        <p:scale>
          <a:sx n="146" d="100"/>
          <a:sy n="146" d="100"/>
        </p:scale>
        <p:origin x="864" y="132"/>
      </p:cViewPr>
      <p:guideLst>
        <p:guide orient="horz" pos="2160"/>
        <p:guide pos="3840"/>
      </p:guideLst>
    </p:cSldViewPr>
  </p:slideViewPr>
  <p:outlineViewPr>
    <p:cViewPr>
      <p:scale>
        <a:sx n="33" d="100"/>
        <a:sy n="33" d="100"/>
      </p:scale>
      <p:origin x="0" y="-32000"/>
    </p:cViewPr>
  </p:outlineViewPr>
  <p:notesTextViewPr>
    <p:cViewPr>
      <p:scale>
        <a:sx n="1" d="1"/>
        <a:sy n="1" d="1"/>
      </p:scale>
      <p:origin x="0" y="0"/>
    </p:cViewPr>
  </p:notesTextViewPr>
  <p:notesViewPr>
    <p:cSldViewPr snapToGrid="0" showGuides="1">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'Figur 5'!$D$5</c:f>
              <c:strCache>
                <c:ptCount val="1"/>
                <c:pt idx="0">
                  <c:v>Totalt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5B06-42A8-B540-CEFE5BFEC9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5B06-42A8-B540-CEFE5BFEC9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5B06-42A8-B540-CEFE5BFEC9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9-5B06-42A8-B540-CEFE5BFEC9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5B06-42A8-B540-CEFE5BFEC95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D-5B06-42A8-B540-CEFE5BFEC95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3-5B06-42A8-B540-CEFE5BFEC957}"/>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5-5B06-42A8-B540-CEFE5BFEC957}"/>
                </c:ext>
              </c:extLst>
            </c:dLbl>
            <c:dLbl>
              <c:idx val="5"/>
              <c:layout>
                <c:manualLayout>
                  <c:x val="2.9999714389099649E-2"/>
                  <c:y val="-9.6366766121580948E-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06-42A8-B540-CEFE5BFEC95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 5'!$C$6:$C$12</c:f>
              <c:strCache>
                <c:ptCount val="6"/>
                <c:pt idx="0">
                  <c:v>Familjehem</c:v>
                </c:pt>
                <c:pt idx="1">
                  <c:v>HVB</c:v>
                </c:pt>
                <c:pt idx="2">
                  <c:v>Stödboende</c:v>
                </c:pt>
                <c:pt idx="3">
                  <c:v>Särskilt ungdomshem enligt LVU 12§</c:v>
                </c:pt>
                <c:pt idx="4">
                  <c:v>Eget hem</c:v>
                </c:pt>
                <c:pt idx="5">
                  <c:v>Annan placeringsform</c:v>
                </c:pt>
              </c:strCache>
              <c:extLst/>
            </c:strRef>
          </c:cat>
          <c:val>
            <c:numRef>
              <c:f>'Figur 5'!$D$6:$D$12</c:f>
              <c:numCache>
                <c:formatCode>#,##0</c:formatCode>
                <c:ptCount val="6"/>
                <c:pt idx="0">
                  <c:v>18772</c:v>
                </c:pt>
                <c:pt idx="1">
                  <c:v>5832</c:v>
                </c:pt>
                <c:pt idx="2">
                  <c:v>2072</c:v>
                </c:pt>
                <c:pt idx="3">
                  <c:v>1050</c:v>
                </c:pt>
                <c:pt idx="4">
                  <c:v>967</c:v>
                </c:pt>
                <c:pt idx="5">
                  <c:v>1226</c:v>
                </c:pt>
              </c:numCache>
              <c:extLst/>
            </c:numRef>
          </c:val>
          <c:extLst>
            <c:ext xmlns:c16="http://schemas.microsoft.com/office/drawing/2014/chart" uri="{C3380CC4-5D6E-409C-BE32-E72D297353CC}">
              <c16:uniqueId val="{0000000E-5B06-42A8-B540-CEFE5BFEC95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sv-SE" sz="2400"/>
              <a:t>Tester med Wechslerskala, WISC &amp; ABAS </a:t>
            </a: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v-SE"/>
        </a:p>
      </c:txPr>
    </c:title>
    <c:autoTitleDeleted val="0"/>
    <c:plotArea>
      <c:layout/>
      <c:lineChart>
        <c:grouping val="standard"/>
        <c:varyColors val="0"/>
        <c:ser>
          <c:idx val="0"/>
          <c:order val="0"/>
          <c:tx>
            <c:strRef>
              <c:f>Blad1!$B$2</c:f>
              <c:strCache>
                <c:ptCount val="1"/>
                <c:pt idx="0">
                  <c:v>Hela skalans IK</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Blad1!$C$1:$D$1</c:f>
              <c:strCache>
                <c:ptCount val="2"/>
                <c:pt idx="0">
                  <c:v>Test 1</c:v>
                </c:pt>
                <c:pt idx="1">
                  <c:v>Test 2</c:v>
                </c:pt>
              </c:strCache>
            </c:strRef>
          </c:cat>
          <c:val>
            <c:numRef>
              <c:f>Blad1!$C$2:$D$2</c:f>
              <c:numCache>
                <c:formatCode>0.0</c:formatCode>
                <c:ptCount val="2"/>
                <c:pt idx="0">
                  <c:v>91.14</c:v>
                </c:pt>
                <c:pt idx="1">
                  <c:v>94.73</c:v>
                </c:pt>
              </c:numCache>
            </c:numRef>
          </c:val>
          <c:smooth val="0"/>
          <c:extLst>
            <c:ext xmlns:c16="http://schemas.microsoft.com/office/drawing/2014/chart" uri="{C3380CC4-5D6E-409C-BE32-E72D297353CC}">
              <c16:uniqueId val="{00000000-A861-4B54-9F47-4600971046FD}"/>
            </c:ext>
          </c:extLst>
        </c:ser>
        <c:ser>
          <c:idx val="1"/>
          <c:order val="1"/>
          <c:tx>
            <c:strRef>
              <c:f>Blad1!$B$3</c:f>
              <c:strCache>
                <c:ptCount val="1"/>
                <c:pt idx="0">
                  <c:v>Adaptivt beteende Lärare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Blad1!$C$1:$D$1</c:f>
              <c:strCache>
                <c:ptCount val="2"/>
                <c:pt idx="0">
                  <c:v>Test 1</c:v>
                </c:pt>
                <c:pt idx="1">
                  <c:v>Test 2</c:v>
                </c:pt>
              </c:strCache>
            </c:strRef>
          </c:cat>
          <c:val>
            <c:numRef>
              <c:f>Blad1!$C$3:$D$3</c:f>
              <c:numCache>
                <c:formatCode>0.0</c:formatCode>
                <c:ptCount val="2"/>
                <c:pt idx="0">
                  <c:v>85.6</c:v>
                </c:pt>
                <c:pt idx="1">
                  <c:v>85.26</c:v>
                </c:pt>
              </c:numCache>
            </c:numRef>
          </c:val>
          <c:smooth val="0"/>
          <c:extLst>
            <c:ext xmlns:c16="http://schemas.microsoft.com/office/drawing/2014/chart" uri="{C3380CC4-5D6E-409C-BE32-E72D297353CC}">
              <c16:uniqueId val="{00000001-A861-4B54-9F47-4600971046FD}"/>
            </c:ext>
          </c:extLst>
        </c:ser>
        <c:ser>
          <c:idx val="2"/>
          <c:order val="2"/>
          <c:tx>
            <c:strRef>
              <c:f>Blad1!$B$4</c:f>
              <c:strCache>
                <c:ptCount val="1"/>
                <c:pt idx="0">
                  <c:v>Adaptivt beteende Fosterförälder</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Blad1!$C$1:$D$1</c:f>
              <c:strCache>
                <c:ptCount val="2"/>
                <c:pt idx="0">
                  <c:v>Test 1</c:v>
                </c:pt>
                <c:pt idx="1">
                  <c:v>Test 2</c:v>
                </c:pt>
              </c:strCache>
            </c:strRef>
          </c:cat>
          <c:val>
            <c:numRef>
              <c:f>Blad1!$C$4:$D$4</c:f>
              <c:numCache>
                <c:formatCode>0.0</c:formatCode>
                <c:ptCount val="2"/>
                <c:pt idx="0">
                  <c:v>78.959999999999994</c:v>
                </c:pt>
                <c:pt idx="1">
                  <c:v>80.260000000000005</c:v>
                </c:pt>
              </c:numCache>
            </c:numRef>
          </c:val>
          <c:smooth val="0"/>
          <c:extLst>
            <c:ext xmlns:c16="http://schemas.microsoft.com/office/drawing/2014/chart" uri="{C3380CC4-5D6E-409C-BE32-E72D297353CC}">
              <c16:uniqueId val="{00000002-A861-4B54-9F47-4600971046FD}"/>
            </c:ext>
          </c:extLst>
        </c:ser>
        <c:dLbls>
          <c:showLegendKey val="0"/>
          <c:showVal val="0"/>
          <c:showCatName val="0"/>
          <c:showSerName val="0"/>
          <c:showPercent val="0"/>
          <c:showBubbleSize val="0"/>
        </c:dLbls>
        <c:smooth val="0"/>
        <c:axId val="643776752"/>
        <c:axId val="643777080"/>
      </c:lineChart>
      <c:catAx>
        <c:axId val="6437767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crossAx val="643777080"/>
        <c:crosses val="autoZero"/>
        <c:auto val="1"/>
        <c:lblAlgn val="ctr"/>
        <c:lblOffset val="100"/>
        <c:noMultiLvlLbl val="0"/>
      </c:catAx>
      <c:valAx>
        <c:axId val="643777080"/>
        <c:scaling>
          <c:orientation val="minMax"/>
          <c:max val="95"/>
          <c:min val="75"/>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crossAx val="64377675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sv-SE" sz="2400" b="1" i="0" u="none" strike="noStrike" baseline="0" dirty="0">
                <a:effectLst/>
              </a:rPr>
              <a:t>Tester med Stanineskala, Språk &amp; Matte</a:t>
            </a:r>
            <a:endParaRPr lang="sv-SE" sz="2400" dirty="0"/>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v-SE"/>
        </a:p>
      </c:txPr>
    </c:title>
    <c:autoTitleDeleted val="0"/>
    <c:plotArea>
      <c:layout/>
      <c:lineChart>
        <c:grouping val="standard"/>
        <c:varyColors val="0"/>
        <c:ser>
          <c:idx val="0"/>
          <c:order val="0"/>
          <c:tx>
            <c:strRef>
              <c:f>Blad1!$B$6</c:f>
              <c:strCache>
                <c:ptCount val="1"/>
                <c:pt idx="0">
                  <c:v>Meningskedjor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8541708763149245E-2"/>
                  <c:y val="-3.0864197530864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0-4FDC-A425-8D9FB82491AC}"/>
                </c:ext>
              </c:extLst>
            </c:dLbl>
            <c:dLbl>
              <c:idx val="1"/>
              <c:layout>
                <c:manualLayout>
                  <c:x val="-2.7416683505259686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50-4FDC-A425-8D9FB82491AC}"/>
                </c:ext>
              </c:extLst>
            </c:dLbl>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Blad1!$C$5:$D$5</c:f>
              <c:strCache>
                <c:ptCount val="2"/>
                <c:pt idx="0">
                  <c:v>Test 1</c:v>
                </c:pt>
                <c:pt idx="1">
                  <c:v>Test 2</c:v>
                </c:pt>
              </c:strCache>
            </c:strRef>
          </c:cat>
          <c:val>
            <c:numRef>
              <c:f>Blad1!$C$6:$D$6</c:f>
              <c:numCache>
                <c:formatCode>0.0</c:formatCode>
                <c:ptCount val="2"/>
                <c:pt idx="0">
                  <c:v>3.71</c:v>
                </c:pt>
                <c:pt idx="1">
                  <c:v>4.01</c:v>
                </c:pt>
              </c:numCache>
            </c:numRef>
          </c:val>
          <c:smooth val="0"/>
          <c:extLst>
            <c:ext xmlns:c16="http://schemas.microsoft.com/office/drawing/2014/chart" uri="{C3380CC4-5D6E-409C-BE32-E72D297353CC}">
              <c16:uniqueId val="{00000000-3486-47C4-9381-6F3969170F44}"/>
            </c:ext>
          </c:extLst>
        </c:ser>
        <c:ser>
          <c:idx val="1"/>
          <c:order val="1"/>
          <c:tx>
            <c:strRef>
              <c:f>Blad1!$B$7</c:f>
              <c:strCache>
                <c:ptCount val="1"/>
                <c:pt idx="0">
                  <c:v>Läsförståelse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6.0165911952292428E-2"/>
                  <c:y val="7.85505978419352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0-4FDC-A425-8D9FB82491AC}"/>
                </c:ext>
              </c:extLst>
            </c:dLbl>
            <c:dLbl>
              <c:idx val="1"/>
              <c:layout>
                <c:manualLayout>
                  <c:x val="-3.9617107665101247E-3"/>
                  <c:y val="-1.6836298240497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50-4FDC-A425-8D9FB82491AC}"/>
                </c:ext>
              </c:extLst>
            </c:dLbl>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Blad1!$C$5:$D$5</c:f>
              <c:strCache>
                <c:ptCount val="2"/>
                <c:pt idx="0">
                  <c:v>Test 1</c:v>
                </c:pt>
                <c:pt idx="1">
                  <c:v>Test 2</c:v>
                </c:pt>
              </c:strCache>
            </c:strRef>
          </c:cat>
          <c:val>
            <c:numRef>
              <c:f>Blad1!$C$7:$D$7</c:f>
              <c:numCache>
                <c:formatCode>0.0</c:formatCode>
                <c:ptCount val="2"/>
                <c:pt idx="0">
                  <c:v>3.56</c:v>
                </c:pt>
                <c:pt idx="1">
                  <c:v>4.22</c:v>
                </c:pt>
              </c:numCache>
            </c:numRef>
          </c:val>
          <c:smooth val="0"/>
          <c:extLst>
            <c:ext xmlns:c16="http://schemas.microsoft.com/office/drawing/2014/chart" uri="{C3380CC4-5D6E-409C-BE32-E72D297353CC}">
              <c16:uniqueId val="{00000001-3486-47C4-9381-6F3969170F44}"/>
            </c:ext>
          </c:extLst>
        </c:ser>
        <c:ser>
          <c:idx val="2"/>
          <c:order val="2"/>
          <c:tx>
            <c:strRef>
              <c:f>Blad1!$B$8</c:f>
              <c:strCache>
                <c:ptCount val="1"/>
                <c:pt idx="0">
                  <c:v>Matematik</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6.0165911952292428E-2"/>
                  <c:y val="1.094147953727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50-4FDC-A425-8D9FB82491AC}"/>
                </c:ext>
              </c:extLst>
            </c:dLbl>
            <c:dLbl>
              <c:idx val="1"/>
              <c:layout>
                <c:manualLayout>
                  <c:x val="-2.5908765912471409E-3"/>
                  <c:y val="7.85505978419358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50-4FDC-A425-8D9FB82491AC}"/>
                </c:ext>
              </c:extLst>
            </c:dLbl>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Blad1!$C$5:$D$5</c:f>
              <c:strCache>
                <c:ptCount val="2"/>
                <c:pt idx="0">
                  <c:v>Test 1</c:v>
                </c:pt>
                <c:pt idx="1">
                  <c:v>Test 2</c:v>
                </c:pt>
              </c:strCache>
            </c:strRef>
          </c:cat>
          <c:val>
            <c:numRef>
              <c:f>Blad1!$C$8:$D$8</c:f>
              <c:numCache>
                <c:formatCode>0.0</c:formatCode>
                <c:ptCount val="2"/>
                <c:pt idx="0">
                  <c:v>3.43</c:v>
                </c:pt>
                <c:pt idx="1">
                  <c:v>3.87</c:v>
                </c:pt>
              </c:numCache>
            </c:numRef>
          </c:val>
          <c:smooth val="0"/>
          <c:extLst>
            <c:ext xmlns:c16="http://schemas.microsoft.com/office/drawing/2014/chart" uri="{C3380CC4-5D6E-409C-BE32-E72D297353CC}">
              <c16:uniqueId val="{00000002-3486-47C4-9381-6F3969170F44}"/>
            </c:ext>
          </c:extLst>
        </c:ser>
        <c:ser>
          <c:idx val="3"/>
          <c:order val="3"/>
          <c:tx>
            <c:strRef>
              <c:f>Blad1!$B$9</c:f>
              <c:strCache>
                <c:ptCount val="1"/>
                <c:pt idx="0">
                  <c:v>Ordkedjor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7.26542112889381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50-4FDC-A425-8D9FB82491AC}"/>
                </c:ext>
              </c:extLst>
            </c:dLbl>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Blad1!$C$5:$D$5</c:f>
              <c:strCache>
                <c:ptCount val="2"/>
                <c:pt idx="0">
                  <c:v>Test 1</c:v>
                </c:pt>
                <c:pt idx="1">
                  <c:v>Test 2</c:v>
                </c:pt>
              </c:strCache>
            </c:strRef>
          </c:cat>
          <c:val>
            <c:numRef>
              <c:f>Blad1!$C$9:$D$9</c:f>
              <c:numCache>
                <c:formatCode>0.0</c:formatCode>
                <c:ptCount val="2"/>
                <c:pt idx="0">
                  <c:v>3.96</c:v>
                </c:pt>
                <c:pt idx="1">
                  <c:v>3.93</c:v>
                </c:pt>
              </c:numCache>
            </c:numRef>
          </c:val>
          <c:smooth val="0"/>
          <c:extLst>
            <c:ext xmlns:c16="http://schemas.microsoft.com/office/drawing/2014/chart" uri="{C3380CC4-5D6E-409C-BE32-E72D297353CC}">
              <c16:uniqueId val="{00000003-3486-47C4-9381-6F3969170F44}"/>
            </c:ext>
          </c:extLst>
        </c:ser>
        <c:dLbls>
          <c:showLegendKey val="0"/>
          <c:showVal val="0"/>
          <c:showCatName val="0"/>
          <c:showSerName val="0"/>
          <c:showPercent val="0"/>
          <c:showBubbleSize val="0"/>
        </c:dLbls>
        <c:smooth val="0"/>
        <c:axId val="648771224"/>
        <c:axId val="648767944"/>
      </c:lineChart>
      <c:catAx>
        <c:axId val="6487712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crossAx val="648767944"/>
        <c:crosses val="autoZero"/>
        <c:auto val="1"/>
        <c:lblAlgn val="ctr"/>
        <c:lblOffset val="100"/>
        <c:noMultiLvlLbl val="0"/>
      </c:catAx>
      <c:valAx>
        <c:axId val="648767944"/>
        <c:scaling>
          <c:orientation val="minMax"/>
          <c:max val="4.3"/>
          <c:min val="3.3"/>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crossAx val="64877122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2024-12-06</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CDA9542A-FB14-4843-A197-824CFEAE5CFD}" type="slidenum">
              <a:rPr lang="sv-SE" smtClean="0"/>
              <a:pPr/>
              <a:t>1</a:t>
            </a:fld>
            <a:endParaRPr lang="sv-SE" dirty="0"/>
          </a:p>
        </p:txBody>
      </p:sp>
    </p:spTree>
    <p:extLst>
      <p:ext uri="{BB962C8B-B14F-4D97-AF65-F5344CB8AC3E}">
        <p14:creationId xmlns:p14="http://schemas.microsoft.com/office/powerpoint/2010/main" val="119858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Totalt under förra året var 25 700 barn och unga i samhällsvård någon gång. Ungefär tre fjärdedelar (73 %) var någon gång i familjehem. Ganska jämn könsfördelning i placeringsformen familjehem. I institutionsvården på HVB och SIS är det mer pojkar och gapet ökar med ålder.</a:t>
            </a:r>
          </a:p>
          <a:p>
            <a:r>
              <a:rPr lang="sv-SE" dirty="0"/>
              <a:t>För barn 0-12 år var det 3881 beslut om vård, oavsett placeringsform. För åldern 13-20 år var det 6387 beslut om vård, oavsett placeringsform. Uttryckt lite annorlunda: Sveriges socialnämnder beslutar om vård för ungefär lika många i de första fjorton årskohorterna, som de sista sex årskohorterna 15-20 år. </a:t>
            </a:r>
          </a:p>
          <a:p>
            <a:r>
              <a:rPr lang="sv-SE" dirty="0"/>
              <a:t>Ta-hem-budskapet är att för de flesta vi omhändertar är det väldigt mycket tid som de exponerats för en otrygg uppväxtmiljö och det bryter samhället först under samma tid som vi evolutionärt är programmerade att bryta med vår familj och etablera en egen.</a:t>
            </a:r>
          </a:p>
        </p:txBody>
      </p:sp>
      <p:sp>
        <p:nvSpPr>
          <p:cNvPr id="4" name="Platshållare för bildnummer 3"/>
          <p:cNvSpPr>
            <a:spLocks noGrp="1"/>
          </p:cNvSpPr>
          <p:nvPr>
            <p:ph type="sldNum" sz="quarter" idx="5"/>
          </p:nvPr>
        </p:nvSpPr>
        <p:spPr/>
        <p:txBody>
          <a:bodyPr/>
          <a:lstStyle/>
          <a:p>
            <a:fld id="{6D1EB774-7591-407D-9C82-26D9C18045A3}" type="slidenum">
              <a:rPr lang="sv-SE" smtClean="0"/>
              <a:t>4</a:t>
            </a:fld>
            <a:endParaRPr lang="sv-SE"/>
          </a:p>
        </p:txBody>
      </p:sp>
    </p:spTree>
    <p:extLst>
      <p:ext uri="{BB962C8B-B14F-4D97-AF65-F5344CB8AC3E}">
        <p14:creationId xmlns:p14="http://schemas.microsoft.com/office/powerpoint/2010/main" val="205904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barn 0-12 år var det 3881 beslut om vård, oavsett placeringsform. För åldern 13-20 år var det 6387 beslut om vård, oavsett placeringsform. Uttryckt lite annorlunda: Sveriges socialnämnder beslutar om vård för ungefär lika många i de första fjorton årskohorterna, som de sista sex årskohorterna 15-20 år. </a:t>
            </a:r>
          </a:p>
          <a:p>
            <a:r>
              <a:rPr lang="sv-SE" dirty="0"/>
              <a:t>Ta-hem-budskapet är att för de flesta vi omhändertar är det väldigt mycket tid som de exponerats för en otrygg uppväxtmiljö och det bryter samhället först under samma tid som vi evolutionärt är programmerade att bryta med vår familj och etablera en egen.</a:t>
            </a:r>
          </a:p>
          <a:p>
            <a:endParaRPr lang="sv-SE" dirty="0"/>
          </a:p>
        </p:txBody>
      </p:sp>
      <p:sp>
        <p:nvSpPr>
          <p:cNvPr id="4" name="Platshållare för bildnummer 3"/>
          <p:cNvSpPr>
            <a:spLocks noGrp="1"/>
          </p:cNvSpPr>
          <p:nvPr>
            <p:ph type="sldNum" sz="quarter" idx="5"/>
          </p:nvPr>
        </p:nvSpPr>
        <p:spPr/>
        <p:txBody>
          <a:bodyPr/>
          <a:lstStyle/>
          <a:p>
            <a:fld id="{6D1EB774-7591-407D-9C82-26D9C18045A3}" type="slidenum">
              <a:rPr lang="sv-SE" smtClean="0"/>
              <a:t>5</a:t>
            </a:fld>
            <a:endParaRPr lang="sv-SE"/>
          </a:p>
        </p:txBody>
      </p:sp>
    </p:spTree>
    <p:extLst>
      <p:ext uri="{BB962C8B-B14F-4D97-AF65-F5344CB8AC3E}">
        <p14:creationId xmlns:p14="http://schemas.microsoft.com/office/powerpoint/2010/main" val="334361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Char char="•"/>
            </a:pPr>
            <a:r>
              <a:rPr lang="sv-SE" sz="1200" dirty="0"/>
              <a:t>Barn i familjehem har klart sämre förutsättningar för skolresultat, </a:t>
            </a:r>
            <a:br>
              <a:rPr lang="sv-SE" sz="1200" dirty="0"/>
            </a:br>
            <a:r>
              <a:rPr lang="sv-SE" sz="1200" dirty="0"/>
              <a:t>0.5 till 1.0 SD under norm</a:t>
            </a:r>
          </a:p>
          <a:p>
            <a:pPr>
              <a:buFont typeface="Arial" panose="020B0604020202020204" pitchFamily="34" charset="0"/>
              <a:buChar char="•"/>
            </a:pPr>
            <a:r>
              <a:rPr lang="sv-SE" sz="1200" dirty="0"/>
              <a:t>Pojkar har sämre medelvärden än flickor, förutom i matematik</a:t>
            </a:r>
          </a:p>
          <a:p>
            <a:pPr>
              <a:buFont typeface="Arial" panose="020B0604020202020204" pitchFamily="34" charset="0"/>
              <a:buChar char="•"/>
            </a:pPr>
            <a:r>
              <a:rPr lang="sv-SE" sz="1200" dirty="0"/>
              <a:t>Inga skillnader med anledning av modersmål, förutom </a:t>
            </a:r>
            <a:r>
              <a:rPr lang="sv-SE" sz="1200" dirty="0" err="1"/>
              <a:t>språkkänsliga</a:t>
            </a:r>
            <a:r>
              <a:rPr lang="sv-SE" sz="1200" dirty="0"/>
              <a:t> tester</a:t>
            </a:r>
          </a:p>
          <a:p>
            <a:endParaRPr lang="sv-SE" dirty="0"/>
          </a:p>
        </p:txBody>
      </p:sp>
      <p:sp>
        <p:nvSpPr>
          <p:cNvPr id="4" name="Platshållare för bildnummer 3"/>
          <p:cNvSpPr>
            <a:spLocks noGrp="1"/>
          </p:cNvSpPr>
          <p:nvPr>
            <p:ph type="sldNum" sz="quarter" idx="5"/>
          </p:nvPr>
        </p:nvSpPr>
        <p:spPr/>
        <p:txBody>
          <a:bodyPr/>
          <a:lstStyle/>
          <a:p>
            <a:fld id="{6D1EB774-7591-407D-9C82-26D9C18045A3}" type="slidenum">
              <a:rPr lang="sv-SE" smtClean="0"/>
              <a:t>10</a:t>
            </a:fld>
            <a:endParaRPr lang="sv-SE"/>
          </a:p>
        </p:txBody>
      </p:sp>
    </p:spTree>
    <p:extLst>
      <p:ext uri="{BB962C8B-B14F-4D97-AF65-F5344CB8AC3E}">
        <p14:creationId xmlns:p14="http://schemas.microsoft.com/office/powerpoint/2010/main" val="33370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sz="1200" dirty="0"/>
              <a:t>Högre exekutiv funktion, som intelligens, läsförståelse och matematisk problemlösning, gynnas av skolbaserade interventioner för barn i familjehem</a:t>
            </a:r>
          </a:p>
          <a:p>
            <a:pPr algn="l">
              <a:buFont typeface="Arial" panose="020B0604020202020204" pitchFamily="34" charset="0"/>
              <a:buChar char="•"/>
            </a:pPr>
            <a:r>
              <a:rPr lang="sv-SE" sz="1200" dirty="0"/>
              <a:t> Affektivt påverkade funktioner, adaptiva färdigheter och psykosocialt välmående ändras inte av bättre exekutiv förmåga</a:t>
            </a:r>
          </a:p>
          <a:p>
            <a:pPr algn="l">
              <a:buFont typeface="Arial" panose="020B0604020202020204" pitchFamily="34" charset="0"/>
              <a:buChar char="•"/>
            </a:pPr>
            <a:r>
              <a:rPr lang="sv-SE" sz="1200" dirty="0"/>
              <a:t> Framtida interventioner behöver bygga såväl högre exekutiv som affektiv förmåga hos barn i familjehem</a:t>
            </a:r>
          </a:p>
          <a:p>
            <a:pPr algn="l">
              <a:buFont typeface="Arial" panose="020B0604020202020204" pitchFamily="34" charset="0"/>
              <a:buChar char="•"/>
            </a:pPr>
            <a:r>
              <a:rPr lang="sv-SE" sz="1200" dirty="0"/>
              <a:t> Skolfam förmår åtminstone förebygga fortsatt negativ utveckling i skolan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300105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i="1"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E7F37507-542E-4988-BFFA-11AA453EE680}" type="slidenum">
              <a:rPr lang="sv-SE" smtClean="0"/>
              <a:t>15</a:t>
            </a:fld>
            <a:endParaRPr lang="sv-SE"/>
          </a:p>
        </p:txBody>
      </p:sp>
    </p:spTree>
    <p:extLst>
      <p:ext uri="{BB962C8B-B14F-4D97-AF65-F5344CB8AC3E}">
        <p14:creationId xmlns:p14="http://schemas.microsoft.com/office/powerpoint/2010/main" val="901435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noProof="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a:t>Klicka här för att ändra mall för underrubrikformat</a:t>
            </a:r>
          </a:p>
        </p:txBody>
      </p:sp>
      <p:pic>
        <p:nvPicPr>
          <p:cNvPr id="11" name="Picture 10" descr="Logotype">
            <a:extLst>
              <a:ext uri="{FF2B5EF4-FFF2-40B4-BE49-F238E27FC236}">
                <a16:creationId xmlns:a16="http://schemas.microsoft.com/office/drawing/2014/main" id="{2A675161-3D60-4934-8CDF-0E3D4A8D3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noProof="0"/>
              <a:t>Klicka här för att ändra mall för rubrikformat</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noProof="0"/>
              <a:t>Klicka på ikonen för att lägga till en bild</a:t>
            </a:r>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F12634F6-C518-8447-9BCD-875F25BBAC2E}" type="datetime1">
              <a:rPr lang="sv-SE" noProof="0" smtClean="0"/>
              <a:t>2024-12-06</a:t>
            </a:fld>
            <a:endParaRPr lang="sv-SE" noProof="0"/>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noProof="0"/>
              <a:t>Klicka här för att ändra mall för rubrikformat</a:t>
            </a:r>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2517F516-837E-3C40-BC80-453250E5C1D6}" type="datetime1">
              <a:rPr lang="sv-SE" noProof="0" smtClean="0"/>
              <a:t>2024-12-06</a:t>
            </a:fld>
            <a:endParaRPr lang="sv-SE" noProof="0"/>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noProof="0"/>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EE4A903A-F2D3-A242-8BFD-1882D26C2CAA}" type="datetime1">
              <a:rPr lang="sv-SE" noProof="0" smtClean="0"/>
              <a:t>2024-12-06</a:t>
            </a:fld>
            <a:endParaRPr lang="sv-SE" noProof="0"/>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noProof="0"/>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noProof="0" smtClean="0"/>
              <a:t>‹#›</a:t>
            </a:fld>
            <a:endParaRPr lang="sv-SE" noProof="0"/>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noProof="0"/>
              <a:t>Click to edit Master title style</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a:t>Click to edit Master subtitle style</a:t>
            </a:r>
          </a:p>
        </p:txBody>
      </p:sp>
      <p:pic>
        <p:nvPicPr>
          <p:cNvPr id="10" name="Picture 9" descr="Logotype">
            <a:extLst>
              <a:ext uri="{FF2B5EF4-FFF2-40B4-BE49-F238E27FC236}">
                <a16:creationId xmlns:a16="http://schemas.microsoft.com/office/drawing/2014/main" id="{44593C68-7ABA-4D9B-BC13-C4AC7ACB96CD}"/>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2213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noProof="0"/>
              <a:t>Click to edit Master title style</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a:t>Click to edit Master subtitle style</a:t>
            </a:r>
          </a:p>
        </p:txBody>
      </p:sp>
      <p:pic>
        <p:nvPicPr>
          <p:cNvPr id="10" name="Picture 9" descr="Logotype">
            <a:extLst>
              <a:ext uri="{FF2B5EF4-FFF2-40B4-BE49-F238E27FC236}">
                <a16:creationId xmlns:a16="http://schemas.microsoft.com/office/drawing/2014/main" id="{AD5F49A3-8486-4AE6-8EA6-90C3CC568910}"/>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noProof="0"/>
              <a:t>Click to edit Master title style</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noProof="0"/>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CF6A1DFB-0456-1647-A9DA-AC5AC7141480}" type="datetime1">
              <a:rPr lang="sv-SE" noProof="0" smtClean="0"/>
              <a:t>2024-12-06</a:t>
            </a:fld>
            <a:endParaRPr lang="sv-SE" noProof="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79554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noProof="0"/>
              <a:t>Click to edit Master title style</a:t>
            </a:r>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fld id="{D61E71BB-7E11-974E-B331-A81C1B951ED1}" type="datetime1">
              <a:rPr lang="sv-SE" noProof="0" smtClean="0"/>
              <a:t>2024-12-06</a:t>
            </a:fld>
            <a:endParaRPr lang="sv-SE" noProof="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9967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noProof="0"/>
              <a:t>Click to edit Master title style</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1C2139C5-6D95-7B42-B953-E447C2220618}" type="datetime1">
              <a:rPr lang="sv-SE" noProof="0" smtClean="0"/>
              <a:t>2024-12-06</a:t>
            </a:fld>
            <a:endParaRPr lang="sv-SE" noProof="0"/>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714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noProof="0"/>
              <a:t>Click to edit Master title style</a:t>
            </a:r>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8152E9C4-8BB0-5848-80E3-106F27861D6E}" type="datetime1">
              <a:rPr lang="sv-SE" noProof="0" smtClean="0"/>
              <a:t>2024-12-06</a:t>
            </a:fld>
            <a:endParaRPr lang="sv-SE" noProof="0"/>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noProof="0"/>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2974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noProof="0"/>
              <a:t>Click to edit Master title style</a:t>
            </a:r>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C119211D-D45C-1748-B9A3-D5D5122E1A17}" type="datetime1">
              <a:rPr lang="sv-SE" noProof="0" smtClean="0"/>
              <a:t>2024-12-06</a:t>
            </a:fld>
            <a:endParaRPr lang="sv-SE" noProof="0"/>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noProof="0"/>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1526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noProof="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a:t>Klicka här för att ändra mall för underrubrikformat</a:t>
            </a:r>
          </a:p>
        </p:txBody>
      </p:sp>
      <p:pic>
        <p:nvPicPr>
          <p:cNvPr id="12" name="Picture 11" descr="Logotype">
            <a:extLst>
              <a:ext uri="{FF2B5EF4-FFF2-40B4-BE49-F238E27FC236}">
                <a16:creationId xmlns:a16="http://schemas.microsoft.com/office/drawing/2014/main" id="{C28FFEF4-4F3A-41C8-A52E-4FD1787D5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F92191C1-42F7-1D49-8884-3D151B5139AD}" type="datetime1">
              <a:rPr lang="sv-SE" noProof="0" smtClean="0"/>
              <a:t>2024-12-06</a:t>
            </a:fld>
            <a:endParaRPr lang="sv-SE" noProof="0"/>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noProof="0"/>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3967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noProof="0"/>
              <a:t>Click to edit Master title style</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A736DE25-28B2-DD41-99A9-386491C2F972}" type="datetime1">
              <a:rPr lang="sv-SE" noProof="0" smtClean="0"/>
              <a:t>2024-12-06</a:t>
            </a:fld>
            <a:endParaRPr lang="sv-SE" noProof="0"/>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341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noProof="0"/>
              <a:t>Click to edit Master title style</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noProof="0" dirty="0" err="1"/>
              <a:t>Click</a:t>
            </a:r>
            <a:r>
              <a:rPr lang="sv-SE" noProof="0" dirty="0"/>
              <a:t> </a:t>
            </a:r>
            <a:r>
              <a:rPr lang="sv-SE" noProof="0" dirty="0" err="1"/>
              <a:t>icon</a:t>
            </a:r>
            <a:r>
              <a:rPr lang="sv-SE" noProof="0" dirty="0"/>
              <a:t> to </a:t>
            </a:r>
            <a:r>
              <a:rPr lang="sv-SE" noProof="0" dirty="0" err="1"/>
              <a:t>add</a:t>
            </a:r>
            <a:r>
              <a:rPr lang="sv-SE" noProof="0" dirty="0"/>
              <a:t> </a:t>
            </a:r>
            <a:r>
              <a:rPr lang="sv-SE" noProof="0" dirty="0" err="1"/>
              <a:t>picture</a:t>
            </a:r>
            <a:endParaRPr lang="sv-SE" noProof="0"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055F61A1-D836-E14B-A8FA-9F21E2AA0307}" type="datetime1">
              <a:rPr lang="sv-SE" noProof="0" smtClean="0"/>
              <a:t>2024-12-06</a:t>
            </a:fld>
            <a:endParaRPr lang="sv-SE" noProof="0"/>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588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noProof="0"/>
              <a:t>Click to edit Master title style</a:t>
            </a:r>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10154282-0178-9D46-95AA-14CA75AE5FE2}" type="datetime1">
              <a:rPr lang="sv-SE" noProof="0" smtClean="0"/>
              <a:t>2024-12-06</a:t>
            </a:fld>
            <a:endParaRPr lang="sv-SE" noProof="0"/>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spTree>
    <p:extLst>
      <p:ext uri="{BB962C8B-B14F-4D97-AF65-F5344CB8AC3E}">
        <p14:creationId xmlns:p14="http://schemas.microsoft.com/office/powerpoint/2010/main" val="3428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dirty="0"/>
              <a:t>Click to edit Master title style</a:t>
            </a:r>
            <a:endParaRPr lang="sv-SE" dirty="0"/>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074DE773-1B1A-9B47-80F7-6CA3F611AC48}" type="datetime1">
              <a:rPr lang="sv-SE" smtClean="0"/>
              <a:t>2024-12-06</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543AFD-42D2-4FDC-B0B1-80D933594B26}"/>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EE5450CA-72CD-40E5-BAA5-DF365E8CD3B0}"/>
              </a:ext>
            </a:extLst>
          </p:cNvPr>
          <p:cNvSpPr>
            <a:spLocks noGrp="1"/>
          </p:cNvSpPr>
          <p:nvPr>
            <p:ph type="dt" sz="half" idx="10"/>
          </p:nvPr>
        </p:nvSpPr>
        <p:spPr/>
        <p:txBody>
          <a:bodyPr/>
          <a:lstStyle/>
          <a:p>
            <a:fld id="{6EF805D2-26FC-4E0F-9261-64DBFF344964}" type="datetime1">
              <a:rPr lang="sv-SE" smtClean="0"/>
              <a:t>2024-12-06</a:t>
            </a:fld>
            <a:endParaRPr lang="en-US" dirty="0"/>
          </a:p>
        </p:txBody>
      </p:sp>
      <p:sp>
        <p:nvSpPr>
          <p:cNvPr id="6" name="Platshållare för text 5">
            <a:extLst>
              <a:ext uri="{FF2B5EF4-FFF2-40B4-BE49-F238E27FC236}">
                <a16:creationId xmlns:a16="http://schemas.microsoft.com/office/drawing/2014/main" id="{ADB588FB-BDE3-403F-884B-A2857D710384}"/>
              </a:ext>
            </a:extLst>
          </p:cNvPr>
          <p:cNvSpPr>
            <a:spLocks noGrp="1"/>
          </p:cNvSpPr>
          <p:nvPr>
            <p:ph type="body" sz="quarter" idx="11"/>
          </p:nvPr>
        </p:nvSpPr>
        <p:spPr>
          <a:xfrm>
            <a:off x="720725" y="1628775"/>
            <a:ext cx="10861675" cy="432117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97023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543AFD-42D2-4FDC-B0B1-80D933594B26}"/>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EE5450CA-72CD-40E5-BAA5-DF365E8CD3B0}"/>
              </a:ext>
            </a:extLst>
          </p:cNvPr>
          <p:cNvSpPr>
            <a:spLocks noGrp="1"/>
          </p:cNvSpPr>
          <p:nvPr>
            <p:ph type="dt" sz="half" idx="10"/>
          </p:nvPr>
        </p:nvSpPr>
        <p:spPr/>
        <p:txBody>
          <a:bodyPr/>
          <a:lstStyle/>
          <a:p>
            <a:fld id="{66747A4E-F78B-4C6C-9267-5B46A8ECCD5C}" type="datetime1">
              <a:rPr lang="sv-SE" smtClean="0"/>
              <a:t>2024-12-06</a:t>
            </a:fld>
            <a:endParaRPr lang="en-US" dirty="0"/>
          </a:p>
        </p:txBody>
      </p:sp>
      <p:sp>
        <p:nvSpPr>
          <p:cNvPr id="6" name="Platshållare för text 5">
            <a:extLst>
              <a:ext uri="{FF2B5EF4-FFF2-40B4-BE49-F238E27FC236}">
                <a16:creationId xmlns:a16="http://schemas.microsoft.com/office/drawing/2014/main" id="{ADB588FB-BDE3-403F-884B-A2857D710384}"/>
              </a:ext>
            </a:extLst>
          </p:cNvPr>
          <p:cNvSpPr>
            <a:spLocks noGrp="1"/>
          </p:cNvSpPr>
          <p:nvPr>
            <p:ph type="body" sz="quarter" idx="11"/>
          </p:nvPr>
        </p:nvSpPr>
        <p:spPr>
          <a:xfrm>
            <a:off x="720725" y="1628775"/>
            <a:ext cx="10861675" cy="432117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493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543AFD-42D2-4FDC-B0B1-80D933594B26}"/>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EE5450CA-72CD-40E5-BAA5-DF365E8CD3B0}"/>
              </a:ext>
            </a:extLst>
          </p:cNvPr>
          <p:cNvSpPr>
            <a:spLocks noGrp="1"/>
          </p:cNvSpPr>
          <p:nvPr>
            <p:ph type="dt" sz="half" idx="10"/>
          </p:nvPr>
        </p:nvSpPr>
        <p:spPr/>
        <p:txBody>
          <a:bodyPr/>
          <a:lstStyle/>
          <a:p>
            <a:fld id="{66747A4E-F78B-4C6C-9267-5B46A8ECCD5C}" type="datetime1">
              <a:rPr lang="sv-SE" smtClean="0"/>
              <a:t>2024-12-06</a:t>
            </a:fld>
            <a:endParaRPr lang="en-US" dirty="0"/>
          </a:p>
        </p:txBody>
      </p:sp>
      <p:sp>
        <p:nvSpPr>
          <p:cNvPr id="6" name="Platshållare för text 5">
            <a:extLst>
              <a:ext uri="{FF2B5EF4-FFF2-40B4-BE49-F238E27FC236}">
                <a16:creationId xmlns:a16="http://schemas.microsoft.com/office/drawing/2014/main" id="{ADB588FB-BDE3-403F-884B-A2857D710384}"/>
              </a:ext>
            </a:extLst>
          </p:cNvPr>
          <p:cNvSpPr>
            <a:spLocks noGrp="1"/>
          </p:cNvSpPr>
          <p:nvPr>
            <p:ph type="body" sz="quarter" idx="11"/>
          </p:nvPr>
        </p:nvSpPr>
        <p:spPr>
          <a:xfrm>
            <a:off x="720725" y="1628775"/>
            <a:ext cx="10861675" cy="432117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2819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a:t>Click to edit Master subtitle style</a:t>
            </a:r>
          </a:p>
        </p:txBody>
      </p:sp>
      <p:pic>
        <p:nvPicPr>
          <p:cNvPr id="5" name="Picture 4" descr="Logotype">
            <a:extLst>
              <a:ext uri="{FF2B5EF4-FFF2-40B4-BE49-F238E27FC236}">
                <a16:creationId xmlns:a16="http://schemas.microsoft.com/office/drawing/2014/main" id="{34C1FC9A-6C84-107E-0F26-9E68CB57F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pic>
        <p:nvPicPr>
          <p:cNvPr id="5" name="Picture 4" descr="Logotype">
            <a:extLst>
              <a:ext uri="{FF2B5EF4-FFF2-40B4-BE49-F238E27FC236}">
                <a16:creationId xmlns:a16="http://schemas.microsoft.com/office/drawing/2014/main" id="{8674C3A8-D7CB-602F-3EB9-B06964A97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noProof="0"/>
              <a:t>Klicka här för att ändra mall för rubrikformat</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noProof="0" smtClean="0"/>
              <a:t>2024-12-06</a:t>
            </a:fld>
            <a:endParaRPr lang="sv-SE" noProof="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descr="Logotype">
            <a:extLst>
              <a:ext uri="{FF2B5EF4-FFF2-40B4-BE49-F238E27FC236}">
                <a16:creationId xmlns:a16="http://schemas.microsoft.com/office/drawing/2014/main" id="{7ABB9FFA-9B21-4C8C-AC48-62DD98150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noProof="0" smtClean="0"/>
              <a:pPr/>
              <a:t>2024-12-06</a:t>
            </a:fld>
            <a:endParaRPr lang="sv-SE" noProof="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lvl1pPr>
              <a:defRPr>
                <a:solidFill>
                  <a:schemeClr val="bg1"/>
                </a:solidFill>
              </a:defRPr>
            </a:lvl1pPr>
          </a:lstStyle>
          <a:p>
            <a:r>
              <a:rPr lang="sv-SE" noProof="0"/>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a:p>
        </p:txBody>
      </p:sp>
      <p:pic>
        <p:nvPicPr>
          <p:cNvPr id="10" name="Picture 9" descr="Logotype">
            <a:extLst>
              <a:ext uri="{FF2B5EF4-FFF2-40B4-BE49-F238E27FC236}">
                <a16:creationId xmlns:a16="http://schemas.microsoft.com/office/drawing/2014/main" id="{3AC6F900-E366-65E7-DE08-C99A4EC5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noProof="0"/>
              <a:t>Klicka här för att ändra mall för rubrikformat</a:t>
            </a:r>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noProof="0" smtClean="0"/>
              <a:t>2024-12-06</a:t>
            </a:fld>
            <a:endParaRPr lang="sv-SE" noProof="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noProof="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noProof="0" smtClean="0"/>
              <a:t>‹#›</a:t>
            </a:fld>
            <a:endParaRPr lang="sv-SE" noProof="0"/>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noProof="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noProof="0" smtClean="0"/>
              <a:t>2024-12-06</a:t>
            </a:fld>
            <a:endParaRPr lang="sv-SE" noProof="0"/>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noProof="0"/>
              <a:t>Klicka här för att ändra mall för rubrikformat</a:t>
            </a:r>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6910F6FE-1EF1-3543-A93C-A13D5DBCD153}" type="datetime1">
              <a:rPr lang="sv-SE" noProof="0" smtClean="0"/>
              <a:t>2024-12-06</a:t>
            </a:fld>
            <a:endParaRPr lang="sv-SE" noProof="0"/>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noProof="0"/>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noProof="0"/>
              <a:t>Klicka här för att ändra mall för rubrikformat</a:t>
            </a:r>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DC60EFBD-E0CA-9D4E-9724-19DA9E74433A}" type="datetime1">
              <a:rPr lang="sv-SE" noProof="0" smtClean="0"/>
              <a:t>2024-12-06</a:t>
            </a:fld>
            <a:endParaRPr lang="sv-SE" noProof="0"/>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noProof="0"/>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350CEA87-5627-084D-AE08-C5534DC614BD}" type="datetime1">
              <a:rPr lang="sv-SE" noProof="0" smtClean="0"/>
              <a:t>2024-12-06</a:t>
            </a:fld>
            <a:endParaRPr lang="sv-SE" noProof="0"/>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noProof="0"/>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noProof="0"/>
              <a:t>Klicka här för att ändra mall för rubrikformat</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87AB5AB5-DF39-3E46-90CF-6EF276B06A93}" type="datetime1">
              <a:rPr lang="sv-SE" noProof="0" smtClean="0"/>
              <a:t>2024-12-06</a:t>
            </a:fld>
            <a:endParaRPr lang="sv-SE" noProof="0"/>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noProof="0"/>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noProof="0" smtClean="0"/>
              <a:t>‹#›</a:t>
            </a:fld>
            <a:endParaRPr lang="sv-SE" noProof="0"/>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noProof="0"/>
              <a:t>Klicka här för att ändra mall för rubrikformat</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noProof="0" smtClean="0"/>
              <a:t>2024-12-06</a:t>
            </a:fld>
            <a:endParaRPr lang="sv-SE" noProof="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noProof="0"/>
              <a:t>LiU PowerPoint-mall</a:t>
            </a:r>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noProof="0" smtClean="0"/>
              <a:pPr/>
              <a:t>‹#›</a:t>
            </a:fld>
            <a:endParaRPr lang="sv-SE" noProof="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noProof="0"/>
              <a:t>Click to edit Master title style</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872FD05-3745-704F-82FF-A699CA250D1F}" type="datetime1">
              <a:rPr lang="sv-SE" noProof="0" smtClean="0"/>
              <a:t>2024-12-06</a:t>
            </a:fld>
            <a:endParaRPr lang="sv-SE" noProof="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noProof="0"/>
              <a:t>LiU PowerPoint-mall</a:t>
            </a:r>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noProof="0" smtClean="0"/>
              <a:pPr/>
              <a:t>‹#›</a:t>
            </a:fld>
            <a:endParaRPr lang="sv-SE" noProof="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62" r:id="rId13"/>
    <p:sldLayoutId id="2147483863" r:id="rId14"/>
    <p:sldLayoutId id="2147483864" r:id="rId15"/>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noProof="0"/>
              <a:t>Click to edit Master title style</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2024-12-06</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6D02A-6EB9-4A59-9C1F-7F01FEF7C5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
            <a:ext cx="12192000" cy="6858001"/>
          </a:xfrm>
          <a:prstGeom prst="rect">
            <a:avLst/>
          </a:prstGeom>
        </p:spPr>
      </p:pic>
      <p:sp>
        <p:nvSpPr>
          <p:cNvPr id="2" name="Title 1">
            <a:extLst>
              <a:ext uri="{FF2B5EF4-FFF2-40B4-BE49-F238E27FC236}">
                <a16:creationId xmlns:a16="http://schemas.microsoft.com/office/drawing/2014/main" id="{C82E7D07-1CFB-4CD9-9B59-3E5BC2582807}"/>
              </a:ext>
            </a:extLst>
          </p:cNvPr>
          <p:cNvSpPr>
            <a:spLocks noGrp="1"/>
          </p:cNvSpPr>
          <p:nvPr>
            <p:ph type="ctrTitle"/>
          </p:nvPr>
        </p:nvSpPr>
        <p:spPr/>
        <p:txBody>
          <a:bodyPr>
            <a:normAutofit fontScale="90000"/>
          </a:bodyPr>
          <a:lstStyle/>
          <a:p>
            <a:r>
              <a:rPr lang="sv-SE" sz="6000" b="1" dirty="0">
                <a:ea typeface="+mj-ea"/>
              </a:rPr>
              <a:t>I föräldrars ställe</a:t>
            </a:r>
            <a:br>
              <a:rPr lang="sv-SE" sz="6000" b="1" dirty="0">
                <a:ea typeface="+mj-ea"/>
              </a:rPr>
            </a:br>
            <a:r>
              <a:rPr lang="sv-SE" sz="6000" b="1" dirty="0">
                <a:ea typeface="+mj-ea"/>
              </a:rPr>
              <a:t>-baserad på avhandlingen</a:t>
            </a:r>
            <a:endParaRPr lang="sv-SE" noProof="0" dirty="0"/>
          </a:p>
        </p:txBody>
      </p:sp>
      <p:sp>
        <p:nvSpPr>
          <p:cNvPr id="3" name="Subtitle 2">
            <a:extLst>
              <a:ext uri="{FF2B5EF4-FFF2-40B4-BE49-F238E27FC236}">
                <a16:creationId xmlns:a16="http://schemas.microsoft.com/office/drawing/2014/main" id="{05696410-CAA7-40AD-80A9-67F28938CBCE}"/>
              </a:ext>
            </a:extLst>
          </p:cNvPr>
          <p:cNvSpPr>
            <a:spLocks noGrp="1"/>
          </p:cNvSpPr>
          <p:nvPr>
            <p:ph type="subTitle" idx="1"/>
          </p:nvPr>
        </p:nvSpPr>
        <p:spPr>
          <a:xfrm>
            <a:off x="1523999" y="3502811"/>
            <a:ext cx="7404243" cy="1048570"/>
          </a:xfrm>
        </p:spPr>
        <p:txBody>
          <a:bodyPr/>
          <a:lstStyle/>
          <a:p>
            <a:r>
              <a:rPr lang="sv-SE" sz="2400" dirty="0"/>
              <a:t>Rikard Tordön, Psykolog, med.dr.</a:t>
            </a:r>
          </a:p>
          <a:p>
            <a:r>
              <a:rPr lang="sv-SE" sz="2400" dirty="0"/>
              <a:t>Utredare Barnafrid</a:t>
            </a:r>
          </a:p>
        </p:txBody>
      </p:sp>
      <p:pic>
        <p:nvPicPr>
          <p:cNvPr id="5" name="Picture 4" descr="Linköping University logo">
            <a:extLst>
              <a:ext uri="{FF2B5EF4-FFF2-40B4-BE49-F238E27FC236}">
                <a16:creationId xmlns:a16="http://schemas.microsoft.com/office/drawing/2014/main" id="{38B1B85E-DFFA-43C4-94E7-4293D7BD09A0}"/>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2" y="5612096"/>
            <a:ext cx="3375001" cy="1193349"/>
          </a:xfrm>
          <a:prstGeom prst="rect">
            <a:avLst/>
          </a:prstGeom>
        </p:spPr>
      </p:pic>
    </p:spTree>
    <p:extLst>
      <p:ext uri="{BB962C8B-B14F-4D97-AF65-F5344CB8AC3E}">
        <p14:creationId xmlns:p14="http://schemas.microsoft.com/office/powerpoint/2010/main" val="35334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051F121C-730A-4707-8488-6347FBB4B387}"/>
              </a:ext>
            </a:extLst>
          </p:cNvPr>
          <p:cNvSpPr>
            <a:spLocks noGrp="1"/>
          </p:cNvSpPr>
          <p:nvPr>
            <p:ph type="title" idx="4294967295"/>
          </p:nvPr>
        </p:nvSpPr>
        <p:spPr>
          <a:xfrm>
            <a:off x="2450306" y="122745"/>
            <a:ext cx="7291387" cy="817563"/>
          </a:xfrm>
        </p:spPr>
        <p:txBody>
          <a:bodyPr anchor="ctr">
            <a:normAutofit/>
          </a:bodyPr>
          <a:lstStyle/>
          <a:p>
            <a:r>
              <a:rPr lang="sv-SE" sz="3200" b="1" dirty="0">
                <a:latin typeface="+mn-lt"/>
              </a:rPr>
              <a:t>Några resultat på en </a:t>
            </a:r>
            <a:r>
              <a:rPr lang="sv-SE" sz="3200" b="1" dirty="0" err="1">
                <a:latin typeface="+mn-lt"/>
              </a:rPr>
              <a:t>Bellkurva</a:t>
            </a:r>
            <a:endParaRPr lang="sv-SE" sz="3200" b="1" dirty="0">
              <a:latin typeface="+mn-lt"/>
            </a:endParaRPr>
          </a:p>
        </p:txBody>
      </p:sp>
      <p:pic>
        <p:nvPicPr>
          <p:cNvPr id="5" name="Bildobjekt 4" descr="En bild som visar text&#10;&#10;Automatiskt genererad beskrivning">
            <a:extLst>
              <a:ext uri="{FF2B5EF4-FFF2-40B4-BE49-F238E27FC236}">
                <a16:creationId xmlns:a16="http://schemas.microsoft.com/office/drawing/2014/main" id="{21CED6BE-3EF3-4A37-943E-110CB741FDB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2477" y="1024759"/>
            <a:ext cx="11989676" cy="5722883"/>
          </a:xfrm>
          <a:prstGeom prst="rect">
            <a:avLst/>
          </a:prstGeom>
          <a:noFill/>
        </p:spPr>
      </p:pic>
    </p:spTree>
    <p:extLst>
      <p:ext uri="{BB962C8B-B14F-4D97-AF65-F5344CB8AC3E}">
        <p14:creationId xmlns:p14="http://schemas.microsoft.com/office/powerpoint/2010/main" val="393350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931A59-4952-DC02-F088-DD5B5CF6EF98}"/>
              </a:ext>
            </a:extLst>
          </p:cNvPr>
          <p:cNvSpPr>
            <a:spLocks noGrp="1"/>
          </p:cNvSpPr>
          <p:nvPr>
            <p:ph type="title"/>
          </p:nvPr>
        </p:nvSpPr>
        <p:spPr/>
        <p:txBody>
          <a:bodyPr>
            <a:noAutofit/>
          </a:bodyPr>
          <a:lstStyle/>
          <a:p>
            <a:r>
              <a:rPr lang="sv-SE" sz="3200" b="1" dirty="0">
                <a:latin typeface="+mn-lt"/>
              </a:rPr>
              <a:t>Förutsättningar för skola, </a:t>
            </a:r>
            <a:r>
              <a:rPr lang="sv-SE" sz="3200" b="1" u="sng" dirty="0">
                <a:latin typeface="+mn-lt"/>
              </a:rPr>
              <a:t>efter</a:t>
            </a:r>
            <a:r>
              <a:rPr lang="sv-SE" sz="3200" b="1" dirty="0">
                <a:latin typeface="+mn-lt"/>
              </a:rPr>
              <a:t> insats</a:t>
            </a:r>
            <a:r>
              <a:rPr lang="sv-SE" sz="3200" b="1" baseline="30000" dirty="0">
                <a:latin typeface="+mn-lt"/>
              </a:rPr>
              <a:t>4</a:t>
            </a:r>
          </a:p>
        </p:txBody>
      </p:sp>
      <p:sp>
        <p:nvSpPr>
          <p:cNvPr id="8" name="Platshållare för text 2">
            <a:extLst>
              <a:ext uri="{FF2B5EF4-FFF2-40B4-BE49-F238E27FC236}">
                <a16:creationId xmlns:a16="http://schemas.microsoft.com/office/drawing/2014/main" id="{46E65ECE-DE4A-44BA-BF78-3B7DB1AE4EBA}"/>
              </a:ext>
            </a:extLst>
          </p:cNvPr>
          <p:cNvSpPr>
            <a:spLocks noGrp="1"/>
          </p:cNvSpPr>
          <p:nvPr>
            <p:ph idx="1"/>
          </p:nvPr>
        </p:nvSpPr>
        <p:spPr/>
        <p:txBody>
          <a:bodyPr vert="horz" lIns="91440" tIns="45720" rIns="91440" bIns="45720" rtlCol="0" anchor="t">
            <a:normAutofit/>
          </a:bodyPr>
          <a:lstStyle/>
          <a:p>
            <a:pPr marL="227965" indent="-227965">
              <a:lnSpc>
                <a:spcPct val="90000"/>
              </a:lnSpc>
              <a:buFont typeface="Arial" panose="020B0604020202020204" pitchFamily="34" charset="0"/>
              <a:buChar char="•"/>
            </a:pPr>
            <a:r>
              <a:rPr lang="sv-SE" sz="2400" dirty="0"/>
              <a:t>Att undersöka hur förutsättningar för skola förändras av en skolbaserad intervention för barn i familjehem.</a:t>
            </a:r>
            <a:endParaRPr lang="en-US"/>
          </a:p>
          <a:p>
            <a:pPr marL="227965" indent="-227965">
              <a:lnSpc>
                <a:spcPct val="90000"/>
              </a:lnSpc>
              <a:buFont typeface="Arial" panose="020B0604020202020204" pitchFamily="34" charset="0"/>
              <a:buChar char="•"/>
            </a:pPr>
            <a:r>
              <a:rPr lang="sv-SE" sz="2400" dirty="0"/>
              <a:t>Bygger på samma urval som studie #3, men bara de som fått två kartläggningar med två års mellanrum.</a:t>
            </a:r>
          </a:p>
          <a:p>
            <a:pPr marL="227965" indent="-227965">
              <a:lnSpc>
                <a:spcPct val="90000"/>
              </a:lnSpc>
              <a:buFont typeface="Arial" panose="020B0604020202020204" pitchFamily="34" charset="0"/>
              <a:buChar char="•"/>
            </a:pPr>
            <a:r>
              <a:rPr lang="sv-SE" sz="2400" dirty="0"/>
              <a:t>N = 475 barn i grundskola, alla i familjehem med långsiktig plan, </a:t>
            </a:r>
            <a:br>
              <a:rPr lang="sv-SE" sz="2400" dirty="0"/>
            </a:br>
            <a:r>
              <a:rPr lang="sv-SE" sz="2400" dirty="0"/>
              <a:t>ingen kontrollgrupp, normer som referens </a:t>
            </a:r>
          </a:p>
          <a:p>
            <a:pPr marL="227965" indent="-227965">
              <a:lnSpc>
                <a:spcPct val="90000"/>
              </a:lnSpc>
            </a:pPr>
            <a:r>
              <a:rPr lang="sv-SE" sz="2400" dirty="0"/>
              <a:t>Parvisa </a:t>
            </a:r>
            <a:r>
              <a:rPr lang="sv-SE" dirty="0"/>
              <a:t>analyser</a:t>
            </a:r>
            <a:r>
              <a:rPr lang="sv-SE" sz="2400" dirty="0"/>
              <a:t> </a:t>
            </a:r>
            <a:r>
              <a:rPr lang="sv-SE" dirty="0"/>
              <a:t>av resultat </a:t>
            </a:r>
            <a:r>
              <a:rPr lang="sv-SE" sz="2400" dirty="0"/>
              <a:t>för att räkna </a:t>
            </a:r>
            <a:r>
              <a:rPr lang="sv-SE" dirty="0"/>
              <a:t>ut </a:t>
            </a:r>
            <a:r>
              <a:rPr lang="sv-SE" sz="2400" dirty="0"/>
              <a:t>effekt</a:t>
            </a:r>
            <a:endParaRPr lang="sv-SE" sz="2400" i="1" dirty="0"/>
          </a:p>
        </p:txBody>
      </p:sp>
      <p:sp>
        <p:nvSpPr>
          <p:cNvPr id="4" name="Platshållare för sidfot 3">
            <a:extLst>
              <a:ext uri="{FF2B5EF4-FFF2-40B4-BE49-F238E27FC236}">
                <a16:creationId xmlns:a16="http://schemas.microsoft.com/office/drawing/2014/main" id="{228BFF7F-8E61-425D-9CAC-FE65D0923D70}"/>
              </a:ext>
            </a:extLst>
          </p:cNvPr>
          <p:cNvSpPr>
            <a:spLocks noGrp="1"/>
          </p:cNvSpPr>
          <p:nvPr>
            <p:ph type="ftr" sz="quarter" idx="11"/>
          </p:nvPr>
        </p:nvSpPr>
        <p:spPr>
          <a:prstGeom prst="rect">
            <a:avLst/>
          </a:prstGeom>
        </p:spPr>
        <p:txBody>
          <a:bodyPr vert="horz" wrap="none" lIns="0" tIns="180000" rIns="0" bIns="0" rtlCol="0" anchor="t" anchorCtr="0"/>
          <a:lstStyle>
            <a:defPPr>
              <a:defRPr lang="sv-SE"/>
            </a:defPPr>
            <a:lvl1pPr marL="0" algn="l" defTabSz="914400" rtl="0" eaLnBrk="1" latinLnBrk="0" hangingPunct="1">
              <a:defRPr sz="11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sv-SE"/>
              <a:t>Barn som far illa - Rikard Tordön</a:t>
            </a:r>
            <a:endParaRPr lang="sv-SE" sz="1200"/>
          </a:p>
        </p:txBody>
      </p:sp>
      <p:sp>
        <p:nvSpPr>
          <p:cNvPr id="3" name="textruta 2">
            <a:extLst>
              <a:ext uri="{FF2B5EF4-FFF2-40B4-BE49-F238E27FC236}">
                <a16:creationId xmlns:a16="http://schemas.microsoft.com/office/drawing/2014/main" id="{5179420D-3F5B-A8E6-7610-25FDAE112671}"/>
              </a:ext>
            </a:extLst>
          </p:cNvPr>
          <p:cNvSpPr txBox="1"/>
          <p:nvPr/>
        </p:nvSpPr>
        <p:spPr>
          <a:xfrm>
            <a:off x="7237219" y="6027003"/>
            <a:ext cx="4578927" cy="830997"/>
          </a:xfrm>
          <a:prstGeom prst="rect">
            <a:avLst/>
          </a:prstGeom>
          <a:noFill/>
        </p:spPr>
        <p:txBody>
          <a:bodyPr wrap="square" rtlCol="0">
            <a:spAutoFit/>
          </a:bodyPr>
          <a:lstStyle/>
          <a:p>
            <a:r>
              <a:rPr lang="sv-SE" sz="1200" b="1" dirty="0">
                <a:latin typeface="Calibri" panose="020F0502020204030204" pitchFamily="34" charset="0"/>
              </a:rPr>
              <a:t>4</a:t>
            </a:r>
            <a:r>
              <a:rPr lang="sv-SE" sz="1200" dirty="0">
                <a:latin typeface="Calibri" panose="020F0502020204030204" pitchFamily="34" charset="0"/>
              </a:rPr>
              <a:t> Tordön, R., Bladh, M., Sydsjö, G. &amp; Svedin, C. G. </a:t>
            </a:r>
            <a:r>
              <a:rPr lang="sv-SE" sz="1200" dirty="0" err="1">
                <a:latin typeface="Calibri" panose="020F0502020204030204" pitchFamily="34" charset="0"/>
              </a:rPr>
              <a:t>Improved</a:t>
            </a:r>
            <a:r>
              <a:rPr lang="sv-SE" sz="1200" dirty="0">
                <a:latin typeface="Calibri" panose="020F0502020204030204" pitchFamily="34" charset="0"/>
              </a:rPr>
              <a:t> </a:t>
            </a:r>
            <a:r>
              <a:rPr lang="sv-SE" sz="1200" dirty="0" err="1">
                <a:latin typeface="Calibri" panose="020F0502020204030204" pitchFamily="34" charset="0"/>
              </a:rPr>
              <a:t>Intelligence</a:t>
            </a:r>
            <a:r>
              <a:rPr lang="sv-SE" sz="1200" dirty="0">
                <a:latin typeface="Calibri" panose="020F0502020204030204" pitchFamily="34" charset="0"/>
              </a:rPr>
              <a:t>, Literacy and </a:t>
            </a:r>
            <a:r>
              <a:rPr lang="sv-SE" sz="1200" dirty="0" err="1">
                <a:latin typeface="Calibri" panose="020F0502020204030204" pitchFamily="34" charset="0"/>
              </a:rPr>
              <a:t>Mathematic</a:t>
            </a:r>
            <a:r>
              <a:rPr lang="sv-SE" sz="1200" dirty="0">
                <a:latin typeface="Calibri" panose="020F0502020204030204" pitchFamily="34" charset="0"/>
              </a:rPr>
              <a:t> </a:t>
            </a:r>
            <a:r>
              <a:rPr lang="sv-SE" sz="1200" dirty="0" err="1">
                <a:latin typeface="Calibri" panose="020F0502020204030204" pitchFamily="34" charset="0"/>
              </a:rPr>
              <a:t>Skills</a:t>
            </a:r>
            <a:r>
              <a:rPr lang="sv-SE" sz="1200" dirty="0">
                <a:latin typeface="Calibri" panose="020F0502020204030204" pitchFamily="34" charset="0"/>
              </a:rPr>
              <a:t> </a:t>
            </a:r>
            <a:r>
              <a:rPr lang="sv-SE" sz="1200" dirty="0" err="1">
                <a:latin typeface="Calibri" panose="020F0502020204030204" pitchFamily="34" charset="0"/>
              </a:rPr>
              <a:t>Following</a:t>
            </a:r>
            <a:r>
              <a:rPr lang="sv-SE" sz="1200" dirty="0">
                <a:latin typeface="Calibri" panose="020F0502020204030204" pitchFamily="34" charset="0"/>
              </a:rPr>
              <a:t> School-</a:t>
            </a:r>
            <a:r>
              <a:rPr lang="sv-SE" sz="1200" dirty="0" err="1">
                <a:latin typeface="Calibri" panose="020F0502020204030204" pitchFamily="34" charset="0"/>
              </a:rPr>
              <a:t>Based</a:t>
            </a:r>
            <a:r>
              <a:rPr lang="sv-SE" sz="1200" dirty="0">
                <a:latin typeface="Calibri" panose="020F0502020204030204" pitchFamily="34" charset="0"/>
              </a:rPr>
              <a:t> Intervention for Children in Foster Care. </a:t>
            </a:r>
            <a:r>
              <a:rPr lang="sv-SE" sz="1200" i="1" dirty="0">
                <a:latin typeface="Calibri" panose="020F0502020204030204" pitchFamily="34" charset="0"/>
              </a:rPr>
              <a:t>Front </a:t>
            </a:r>
            <a:r>
              <a:rPr lang="sv-SE" sz="1200" i="1" dirty="0" err="1">
                <a:latin typeface="Calibri" panose="020F0502020204030204" pitchFamily="34" charset="0"/>
              </a:rPr>
              <a:t>Psychol</a:t>
            </a:r>
            <a:r>
              <a:rPr lang="sv-SE" sz="1200" i="1" dirty="0">
                <a:latin typeface="Calibri" panose="020F0502020204030204" pitchFamily="34" charset="0"/>
              </a:rPr>
              <a:t> </a:t>
            </a:r>
            <a:r>
              <a:rPr lang="sv-SE" sz="1200" b="1" i="1" dirty="0">
                <a:latin typeface="Calibri" panose="020F0502020204030204" pitchFamily="34" charset="0"/>
              </a:rPr>
              <a:t>11, 718 (2020). https://doi.org/10.3389/fpsyg.2020.00718</a:t>
            </a:r>
          </a:p>
        </p:txBody>
      </p:sp>
    </p:spTree>
    <p:extLst>
      <p:ext uri="{BB962C8B-B14F-4D97-AF65-F5344CB8AC3E}">
        <p14:creationId xmlns:p14="http://schemas.microsoft.com/office/powerpoint/2010/main" val="65728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28BFF7F-8E61-425D-9CAC-FE65D0923D70}"/>
              </a:ext>
            </a:extLst>
          </p:cNvPr>
          <p:cNvSpPr>
            <a:spLocks noGrp="1"/>
          </p:cNvSpPr>
          <p:nvPr>
            <p:ph type="ftr" sz="quarter" idx="11"/>
          </p:nvPr>
        </p:nvSpPr>
        <p:spPr>
          <a:prstGeom prst="rect">
            <a:avLst/>
          </a:prstGeom>
        </p:spPr>
        <p:txBody>
          <a:bodyPr vert="horz" wrap="none" lIns="0" tIns="180000" rIns="0" bIns="0" rtlCol="0" anchor="t" anchorCtr="0"/>
          <a:lstStyle>
            <a:defPPr>
              <a:defRPr lang="sv-SE"/>
            </a:defPPr>
            <a:lvl1pPr marL="0" algn="l" defTabSz="914400" rtl="0" eaLnBrk="1" latinLnBrk="0" hangingPunct="1">
              <a:defRPr sz="11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sv-SE"/>
              <a:t>LiU PowerPoint-mall</a:t>
            </a:r>
            <a:endParaRPr lang="sv-SE" sz="1200"/>
          </a:p>
        </p:txBody>
      </p:sp>
      <p:graphicFrame>
        <p:nvGraphicFramePr>
          <p:cNvPr id="8" name="Diagram 7">
            <a:extLst>
              <a:ext uri="{FF2B5EF4-FFF2-40B4-BE49-F238E27FC236}">
                <a16:creationId xmlns:a16="http://schemas.microsoft.com/office/drawing/2014/main" id="{597363FB-95BF-4231-B009-8903C994C46E}"/>
              </a:ext>
            </a:extLst>
          </p:cNvPr>
          <p:cNvGraphicFramePr>
            <a:graphicFrameLocks/>
          </p:cNvGraphicFramePr>
          <p:nvPr>
            <p:extLst>
              <p:ext uri="{D42A27DB-BD31-4B8C-83A1-F6EECF244321}">
                <p14:modId xmlns:p14="http://schemas.microsoft.com/office/powerpoint/2010/main" val="4426553"/>
              </p:ext>
            </p:extLst>
          </p:nvPr>
        </p:nvGraphicFramePr>
        <p:xfrm>
          <a:off x="0" y="1"/>
          <a:ext cx="9850286"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19521FAB-C01B-434F-A0F0-7A10DF24EE87}"/>
              </a:ext>
            </a:extLst>
          </p:cNvPr>
          <p:cNvSpPr txBox="1"/>
          <p:nvPr/>
        </p:nvSpPr>
        <p:spPr>
          <a:xfrm>
            <a:off x="9850286" y="1781837"/>
            <a:ext cx="2210096" cy="523220"/>
          </a:xfrm>
          <a:prstGeom prst="rect">
            <a:avLst/>
          </a:prstGeom>
          <a:noFill/>
          <a:ln w="19050">
            <a:solidFill>
              <a:srgbClr val="00B9E7"/>
            </a:solidFill>
          </a:ln>
        </p:spPr>
        <p:txBody>
          <a:bodyPr wrap="square" lIns="91440" tIns="45720" rIns="91440" bIns="45720" rtlCol="0" anchor="t">
            <a:spAutoFit/>
          </a:bodyPr>
          <a:lstStyle/>
          <a:p>
            <a:r>
              <a:rPr lang="sv-SE" sz="1400" dirty="0"/>
              <a:t>Högre exekutiv förmåga,</a:t>
            </a:r>
          </a:p>
          <a:p>
            <a:r>
              <a:rPr lang="sv-SE" sz="1400" dirty="0"/>
              <a:t>Cohen </a:t>
            </a:r>
            <a:r>
              <a:rPr lang="sv-SE" sz="1400" i="1" dirty="0"/>
              <a:t>d</a:t>
            </a:r>
            <a:r>
              <a:rPr lang="sv-SE" sz="1400" dirty="0"/>
              <a:t> = 0,423</a:t>
            </a:r>
          </a:p>
        </p:txBody>
      </p:sp>
      <p:sp>
        <p:nvSpPr>
          <p:cNvPr id="10" name="textruta 9">
            <a:extLst>
              <a:ext uri="{FF2B5EF4-FFF2-40B4-BE49-F238E27FC236}">
                <a16:creationId xmlns:a16="http://schemas.microsoft.com/office/drawing/2014/main" id="{DE55A03C-E65E-4E39-A36F-A4E4E32214CC}"/>
              </a:ext>
            </a:extLst>
          </p:cNvPr>
          <p:cNvSpPr txBox="1"/>
          <p:nvPr/>
        </p:nvSpPr>
        <p:spPr>
          <a:xfrm>
            <a:off x="9850286" y="3082800"/>
            <a:ext cx="2140823" cy="523220"/>
          </a:xfrm>
          <a:prstGeom prst="rect">
            <a:avLst/>
          </a:prstGeom>
          <a:noFill/>
          <a:ln w="19050">
            <a:solidFill>
              <a:srgbClr val="00B9E7"/>
            </a:solidFill>
          </a:ln>
        </p:spPr>
        <p:txBody>
          <a:bodyPr wrap="square" lIns="91440" tIns="45720" rIns="91440" bIns="45720" rtlCol="0" anchor="t">
            <a:spAutoFit/>
          </a:bodyPr>
          <a:lstStyle/>
          <a:p>
            <a:r>
              <a:rPr lang="sv-SE" sz="1400" dirty="0"/>
              <a:t>Lägre exekutiv förmåga,</a:t>
            </a:r>
          </a:p>
          <a:p>
            <a:r>
              <a:rPr lang="sv-SE" sz="1400" dirty="0"/>
              <a:t>Cohen </a:t>
            </a:r>
            <a:r>
              <a:rPr lang="sv-SE" sz="1400" i="1" dirty="0"/>
              <a:t>d</a:t>
            </a:r>
            <a:r>
              <a:rPr lang="sv-SE" sz="1400" dirty="0"/>
              <a:t> = 0</a:t>
            </a:r>
          </a:p>
        </p:txBody>
      </p:sp>
      <p:cxnSp>
        <p:nvCxnSpPr>
          <p:cNvPr id="11" name="Rak pilkoppling 10">
            <a:extLst>
              <a:ext uri="{FF2B5EF4-FFF2-40B4-BE49-F238E27FC236}">
                <a16:creationId xmlns:a16="http://schemas.microsoft.com/office/drawing/2014/main" id="{D807C4EA-6D91-422A-B355-71DDC60C7743}"/>
              </a:ext>
            </a:extLst>
          </p:cNvPr>
          <p:cNvCxnSpPr>
            <a:cxnSpLocks/>
            <a:stCxn id="9" idx="1"/>
          </p:cNvCxnSpPr>
          <p:nvPr/>
        </p:nvCxnSpPr>
        <p:spPr>
          <a:xfrm flipH="1" flipV="1">
            <a:off x="7709463" y="607423"/>
            <a:ext cx="2140823" cy="1436024"/>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A1CCA975-3AB7-4EC1-8078-50CB395FDAA8}"/>
              </a:ext>
            </a:extLst>
          </p:cNvPr>
          <p:cNvCxnSpPr>
            <a:cxnSpLocks/>
            <a:stCxn id="10" idx="1"/>
          </p:cNvCxnSpPr>
          <p:nvPr/>
        </p:nvCxnSpPr>
        <p:spPr>
          <a:xfrm flipH="1" flipV="1">
            <a:off x="7800109" y="3228109"/>
            <a:ext cx="2050177" cy="116301"/>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D4C9E323-1F45-4331-8374-D5137ED7F36B}"/>
              </a:ext>
            </a:extLst>
          </p:cNvPr>
          <p:cNvCxnSpPr>
            <a:cxnSpLocks/>
            <a:stCxn id="10" idx="1"/>
          </p:cNvCxnSpPr>
          <p:nvPr/>
        </p:nvCxnSpPr>
        <p:spPr>
          <a:xfrm flipH="1">
            <a:off x="7910945" y="3344410"/>
            <a:ext cx="1939341" cy="1184662"/>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5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28BFF7F-8E61-425D-9CAC-FE65D0923D70}"/>
              </a:ext>
            </a:extLst>
          </p:cNvPr>
          <p:cNvSpPr>
            <a:spLocks noGrp="1"/>
          </p:cNvSpPr>
          <p:nvPr>
            <p:ph type="ftr" sz="quarter" idx="4294967295"/>
          </p:nvPr>
        </p:nvSpPr>
        <p:spPr>
          <a:xfrm>
            <a:off x="944563" y="0"/>
            <a:ext cx="4320000" cy="360000"/>
          </a:xfrm>
          <a:prstGeom prst="rect">
            <a:avLst/>
          </a:prstGeom>
        </p:spPr>
        <p:txBody>
          <a:bodyPr vert="horz" wrap="none" lIns="0" tIns="180000" rIns="0" bIns="0" rtlCol="0" anchor="t" anchorCtr="0"/>
          <a:lstStyle>
            <a:defPPr>
              <a:defRPr lang="sv-SE"/>
            </a:defPPr>
            <a:lvl1pPr marL="0" algn="l" defTabSz="914400" rtl="0" eaLnBrk="1" latinLnBrk="0" hangingPunct="1">
              <a:defRPr sz="11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sv-SE"/>
              <a:t>LiU PowerPoint-mall</a:t>
            </a:r>
            <a:endParaRPr lang="sv-SE" sz="1200"/>
          </a:p>
        </p:txBody>
      </p:sp>
      <p:graphicFrame>
        <p:nvGraphicFramePr>
          <p:cNvPr id="8" name="Diagram 7">
            <a:extLst>
              <a:ext uri="{FF2B5EF4-FFF2-40B4-BE49-F238E27FC236}">
                <a16:creationId xmlns:a16="http://schemas.microsoft.com/office/drawing/2014/main" id="{7631D727-1EE6-4B66-82FE-FD9A7D92F1C2}"/>
              </a:ext>
            </a:extLst>
          </p:cNvPr>
          <p:cNvGraphicFramePr>
            <a:graphicFrameLocks/>
          </p:cNvGraphicFramePr>
          <p:nvPr>
            <p:extLst>
              <p:ext uri="{D42A27DB-BD31-4B8C-83A1-F6EECF244321}">
                <p14:modId xmlns:p14="http://schemas.microsoft.com/office/powerpoint/2010/main" val="681712984"/>
              </p:ext>
            </p:extLst>
          </p:nvPr>
        </p:nvGraphicFramePr>
        <p:xfrm>
          <a:off x="-1" y="1"/>
          <a:ext cx="9809333"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a:extLst>
              <a:ext uri="{FF2B5EF4-FFF2-40B4-BE49-F238E27FC236}">
                <a16:creationId xmlns:a16="http://schemas.microsoft.com/office/drawing/2014/main" id="{E45422F9-A6A5-466A-86EC-C84850C1568C}"/>
              </a:ext>
            </a:extLst>
          </p:cNvPr>
          <p:cNvSpPr txBox="1"/>
          <p:nvPr/>
        </p:nvSpPr>
        <p:spPr>
          <a:xfrm>
            <a:off x="9858189" y="1649505"/>
            <a:ext cx="2216119" cy="523220"/>
          </a:xfrm>
          <a:prstGeom prst="rect">
            <a:avLst/>
          </a:prstGeom>
          <a:noFill/>
          <a:ln w="19050">
            <a:solidFill>
              <a:srgbClr val="00B9E7"/>
            </a:solidFill>
          </a:ln>
        </p:spPr>
        <p:txBody>
          <a:bodyPr wrap="square" rtlCol="0">
            <a:spAutoFit/>
          </a:bodyPr>
          <a:lstStyle/>
          <a:p>
            <a:r>
              <a:rPr lang="sv-SE" sz="1400" dirty="0"/>
              <a:t>Högre exekutiv förmåga,</a:t>
            </a:r>
          </a:p>
          <a:p>
            <a:r>
              <a:rPr lang="sv-SE" sz="1400" dirty="0"/>
              <a:t>Cohen </a:t>
            </a:r>
            <a:r>
              <a:rPr lang="sv-SE" sz="1400" i="1" dirty="0"/>
              <a:t>d</a:t>
            </a:r>
            <a:r>
              <a:rPr lang="sv-SE" sz="1400" dirty="0"/>
              <a:t> = .211; .364; .194</a:t>
            </a:r>
          </a:p>
        </p:txBody>
      </p:sp>
      <p:sp>
        <p:nvSpPr>
          <p:cNvPr id="11" name="textruta 10">
            <a:extLst>
              <a:ext uri="{FF2B5EF4-FFF2-40B4-BE49-F238E27FC236}">
                <a16:creationId xmlns:a16="http://schemas.microsoft.com/office/drawing/2014/main" id="{8A8CFC43-0A47-4E67-99FC-60914D70622F}"/>
              </a:ext>
            </a:extLst>
          </p:cNvPr>
          <p:cNvSpPr txBox="1"/>
          <p:nvPr/>
        </p:nvSpPr>
        <p:spPr>
          <a:xfrm>
            <a:off x="9907045" y="2986408"/>
            <a:ext cx="1924373" cy="523220"/>
          </a:xfrm>
          <a:prstGeom prst="rect">
            <a:avLst/>
          </a:prstGeom>
          <a:noFill/>
          <a:ln w="19050">
            <a:solidFill>
              <a:schemeClr val="accent4"/>
            </a:solidFill>
          </a:ln>
        </p:spPr>
        <p:txBody>
          <a:bodyPr wrap="square" rtlCol="0">
            <a:spAutoFit/>
          </a:bodyPr>
          <a:lstStyle/>
          <a:p>
            <a:r>
              <a:rPr lang="sv-SE" sz="1400" dirty="0"/>
              <a:t>Lägre exekutiv förmåga, Cohen </a:t>
            </a:r>
            <a:r>
              <a:rPr lang="sv-SE" sz="1400" i="1" dirty="0"/>
              <a:t>d</a:t>
            </a:r>
            <a:r>
              <a:rPr lang="sv-SE" sz="1400" dirty="0"/>
              <a:t> = 0</a:t>
            </a:r>
          </a:p>
        </p:txBody>
      </p:sp>
      <p:cxnSp>
        <p:nvCxnSpPr>
          <p:cNvPr id="12" name="Rak pilkoppling 11">
            <a:extLst>
              <a:ext uri="{FF2B5EF4-FFF2-40B4-BE49-F238E27FC236}">
                <a16:creationId xmlns:a16="http://schemas.microsoft.com/office/drawing/2014/main" id="{E7D12323-82F0-4959-A3CC-B11F9C5B1FF8}"/>
              </a:ext>
            </a:extLst>
          </p:cNvPr>
          <p:cNvCxnSpPr>
            <a:cxnSpLocks/>
            <a:stCxn id="10" idx="1"/>
          </p:cNvCxnSpPr>
          <p:nvPr/>
        </p:nvCxnSpPr>
        <p:spPr>
          <a:xfrm flipH="1">
            <a:off x="7834380" y="1911115"/>
            <a:ext cx="2023809" cy="1164195"/>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F1A2F0DC-A6D0-474C-9BCE-2C83DD97FADF}"/>
              </a:ext>
            </a:extLst>
          </p:cNvPr>
          <p:cNvCxnSpPr>
            <a:cxnSpLocks/>
            <a:stCxn id="10" idx="1"/>
          </p:cNvCxnSpPr>
          <p:nvPr/>
        </p:nvCxnSpPr>
        <p:spPr>
          <a:xfrm flipH="1">
            <a:off x="7834380" y="1911115"/>
            <a:ext cx="2023809" cy="172411"/>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234ECA10-1899-4FCA-B06D-ADCF1ABE5848}"/>
              </a:ext>
            </a:extLst>
          </p:cNvPr>
          <p:cNvCxnSpPr>
            <a:cxnSpLocks/>
            <a:stCxn id="10" idx="1"/>
          </p:cNvCxnSpPr>
          <p:nvPr/>
        </p:nvCxnSpPr>
        <p:spPr>
          <a:xfrm flipH="1" flipV="1">
            <a:off x="7824651" y="984464"/>
            <a:ext cx="2033538" cy="926651"/>
          </a:xfrm>
          <a:prstGeom prst="straightConnector1">
            <a:avLst/>
          </a:prstGeom>
          <a:ln w="25400">
            <a:solidFill>
              <a:srgbClr val="00B9E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F783E99E-937D-44CD-8879-3C1D2113FD34}"/>
              </a:ext>
            </a:extLst>
          </p:cNvPr>
          <p:cNvCxnSpPr>
            <a:cxnSpLocks/>
            <a:stCxn id="11" idx="1"/>
          </p:cNvCxnSpPr>
          <p:nvPr/>
        </p:nvCxnSpPr>
        <p:spPr>
          <a:xfrm flipH="1" flipV="1">
            <a:off x="7883236" y="2664823"/>
            <a:ext cx="2023809" cy="583195"/>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79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08086-3B92-9177-AFEF-2376339FD06C}"/>
              </a:ext>
            </a:extLst>
          </p:cNvPr>
          <p:cNvSpPr>
            <a:spLocks noGrp="1"/>
          </p:cNvSpPr>
          <p:nvPr>
            <p:ph type="title"/>
          </p:nvPr>
        </p:nvSpPr>
        <p:spPr/>
        <p:txBody>
          <a:bodyPr/>
          <a:lstStyle/>
          <a:p>
            <a:r>
              <a:rPr lang="sv-SE" sz="3200" b="1" dirty="0">
                <a:latin typeface="+mn-lt"/>
              </a:rPr>
              <a:t>Brister i välfärden, inte bara resurser</a:t>
            </a:r>
          </a:p>
        </p:txBody>
      </p:sp>
      <p:sp>
        <p:nvSpPr>
          <p:cNvPr id="3" name="Platshållare för innehåll 2">
            <a:extLst>
              <a:ext uri="{FF2B5EF4-FFF2-40B4-BE49-F238E27FC236}">
                <a16:creationId xmlns:a16="http://schemas.microsoft.com/office/drawing/2014/main" id="{D320E71F-CF8C-C7E1-E50A-2C111D5578F4}"/>
              </a:ext>
            </a:extLst>
          </p:cNvPr>
          <p:cNvSpPr>
            <a:spLocks noGrp="1"/>
          </p:cNvSpPr>
          <p:nvPr>
            <p:ph idx="1"/>
          </p:nvPr>
        </p:nvSpPr>
        <p:spPr/>
        <p:txBody>
          <a:bodyPr/>
          <a:lstStyle/>
          <a:p>
            <a:r>
              <a:rPr lang="sv-SE" dirty="0"/>
              <a:t>Avsaknad av sammanhållen </a:t>
            </a:r>
            <a:r>
              <a:rPr lang="sv-SE" dirty="0" err="1"/>
              <a:t>Barnlag</a:t>
            </a:r>
            <a:r>
              <a:rPr lang="sv-SE" dirty="0"/>
              <a:t> &gt; fragmenterad praktik</a:t>
            </a:r>
          </a:p>
          <a:p>
            <a:r>
              <a:rPr lang="sv-SE" dirty="0"/>
              <a:t>Prioritering enligt </a:t>
            </a:r>
            <a:r>
              <a:rPr lang="sv-SE" i="1" dirty="0"/>
              <a:t>Behovs- och solidaritetsprincipen </a:t>
            </a:r>
            <a:br>
              <a:rPr lang="sv-SE" i="1" dirty="0"/>
            </a:br>
            <a:r>
              <a:rPr lang="sv-SE" dirty="0"/>
              <a:t>&gt; resurser ansamlas till högt specialiserade nivåer, för sent.</a:t>
            </a:r>
          </a:p>
          <a:p>
            <a:r>
              <a:rPr lang="sv-SE" dirty="0"/>
              <a:t>Sverige har en falsk positiv självbild efter lag mot barnaga 1979</a:t>
            </a:r>
          </a:p>
          <a:p>
            <a:r>
              <a:rPr lang="sv-SE" dirty="0"/>
              <a:t>Samhällsvård med tvång må vara etiskt nödvändig, men har dessvärre negativa effekter på överlevnad, brottslighet, och psykisk ohälsa.*</a:t>
            </a:r>
            <a:endParaRPr lang="sv-SE" sz="2000" i="1" dirty="0"/>
          </a:p>
        </p:txBody>
      </p:sp>
      <p:sp>
        <p:nvSpPr>
          <p:cNvPr id="4" name="textruta 3">
            <a:extLst>
              <a:ext uri="{FF2B5EF4-FFF2-40B4-BE49-F238E27FC236}">
                <a16:creationId xmlns:a16="http://schemas.microsoft.com/office/drawing/2014/main" id="{CD7E5DBE-A6A0-5F1C-D08A-47ACBBFD57AE}"/>
              </a:ext>
            </a:extLst>
          </p:cNvPr>
          <p:cNvSpPr txBox="1"/>
          <p:nvPr/>
        </p:nvSpPr>
        <p:spPr>
          <a:xfrm>
            <a:off x="7214656" y="6056851"/>
            <a:ext cx="4139144" cy="646331"/>
          </a:xfrm>
          <a:prstGeom prst="rect">
            <a:avLst/>
          </a:prstGeom>
          <a:noFill/>
        </p:spPr>
        <p:txBody>
          <a:bodyPr wrap="square" rtlCol="0">
            <a:spAutoFit/>
          </a:bodyPr>
          <a:lstStyle/>
          <a:p>
            <a:r>
              <a:rPr lang="sv-SE" sz="1200" dirty="0"/>
              <a:t>* Svensk studie med metoden </a:t>
            </a:r>
            <a:r>
              <a:rPr lang="sv-SE" sz="1200" i="1" dirty="0"/>
              <a:t>naturligt experiment</a:t>
            </a:r>
            <a:r>
              <a:rPr lang="sv-SE" sz="1200" dirty="0"/>
              <a:t>: </a:t>
            </a:r>
            <a:r>
              <a:rPr lang="sv-SE" sz="1200" dirty="0" err="1"/>
              <a:t>Helénsdotter</a:t>
            </a:r>
            <a:r>
              <a:rPr lang="sv-SE" sz="1200" dirty="0"/>
              <a:t>, Ronja. Överleva barndomen: effekter av att tvångsomhänderta barn. </a:t>
            </a:r>
            <a:r>
              <a:rPr lang="sv-SE" sz="1200" i="1" dirty="0"/>
              <a:t>SNS Analys 106, nov 2024.</a:t>
            </a:r>
          </a:p>
        </p:txBody>
      </p:sp>
    </p:spTree>
    <p:extLst>
      <p:ext uri="{BB962C8B-B14F-4D97-AF65-F5344CB8AC3E}">
        <p14:creationId xmlns:p14="http://schemas.microsoft.com/office/powerpoint/2010/main" val="326320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8E4EAB1-C4FF-6928-092D-0C9921ED8409}"/>
              </a:ext>
            </a:extLst>
          </p:cNvPr>
          <p:cNvSpPr>
            <a:spLocks noGrp="1"/>
          </p:cNvSpPr>
          <p:nvPr>
            <p:ph type="ctrTitle"/>
          </p:nvPr>
        </p:nvSpPr>
        <p:spPr>
          <a:xfrm>
            <a:off x="818606" y="1532931"/>
            <a:ext cx="6666411" cy="1896069"/>
          </a:xfrm>
        </p:spPr>
        <p:txBody>
          <a:bodyPr>
            <a:normAutofit/>
          </a:bodyPr>
          <a:lstStyle/>
          <a:p>
            <a:pPr algn="l"/>
            <a:r>
              <a:rPr lang="sv-SE" sz="4000" b="1" dirty="0">
                <a:latin typeface="Georgia" panose="02040502050405020303" pitchFamily="18" charset="0"/>
              </a:rPr>
              <a:t>Ladda ner rapporten</a:t>
            </a:r>
            <a:br>
              <a:rPr lang="sv-SE" sz="4000" b="1" dirty="0">
                <a:latin typeface="Georgia" panose="02040502050405020303" pitchFamily="18" charset="0"/>
              </a:rPr>
            </a:br>
            <a:endParaRPr lang="sv-SE" sz="4000" dirty="0"/>
          </a:p>
        </p:txBody>
      </p:sp>
      <p:sp>
        <p:nvSpPr>
          <p:cNvPr id="10" name="Underrubrik 2">
            <a:extLst>
              <a:ext uri="{FF2B5EF4-FFF2-40B4-BE49-F238E27FC236}">
                <a16:creationId xmlns:a16="http://schemas.microsoft.com/office/drawing/2014/main" id="{F3AF9E0E-F0B6-E06B-00C2-66D2B6004A11}"/>
              </a:ext>
            </a:extLst>
          </p:cNvPr>
          <p:cNvSpPr>
            <a:spLocks noGrp="1"/>
          </p:cNvSpPr>
          <p:nvPr>
            <p:ph type="subTitle" idx="1"/>
          </p:nvPr>
        </p:nvSpPr>
        <p:spPr>
          <a:xfrm>
            <a:off x="818606" y="2992621"/>
            <a:ext cx="9144000" cy="1031051"/>
          </a:xfrm>
        </p:spPr>
        <p:txBody>
          <a:bodyPr wrap="square">
            <a:spAutoFit/>
          </a:bodyPr>
          <a:lstStyle/>
          <a:p>
            <a:pPr algn="l">
              <a:lnSpc>
                <a:spcPct val="100000"/>
              </a:lnSpc>
              <a:spcBef>
                <a:spcPts val="1200"/>
              </a:spcBef>
              <a:spcAft>
                <a:spcPts val="600"/>
              </a:spcAft>
            </a:pPr>
            <a:r>
              <a:rPr lang="sv-SE" sz="2800" dirty="0"/>
              <a:t>allmannabarnhuset.se/publikationer</a:t>
            </a:r>
          </a:p>
          <a:p>
            <a:pPr algn="l">
              <a:lnSpc>
                <a:spcPct val="100000"/>
              </a:lnSpc>
              <a:spcBef>
                <a:spcPts val="1200"/>
              </a:spcBef>
              <a:spcAft>
                <a:spcPts val="600"/>
              </a:spcAft>
            </a:pPr>
            <a:endParaRPr lang="sv-SE" sz="1800" dirty="0">
              <a:solidFill>
                <a:srgbClr val="524844"/>
              </a:solidFill>
            </a:endParaRPr>
          </a:p>
        </p:txBody>
      </p:sp>
      <p:pic>
        <p:nvPicPr>
          <p:cNvPr id="2" name="Bildobjekt 1" descr="En bild som visar text, rita, skiss, illustration&#10;&#10;Automatiskt genererad beskrivning">
            <a:extLst>
              <a:ext uri="{FF2B5EF4-FFF2-40B4-BE49-F238E27FC236}">
                <a16:creationId xmlns:a16="http://schemas.microsoft.com/office/drawing/2014/main" id="{4C120954-32AB-3ED2-3C61-7E5BB21F3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1075">
            <a:off x="7214999" y="1089396"/>
            <a:ext cx="3616720" cy="5084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3438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Människoansikte, klädsel, leende&#10;&#10;Automatiskt genererad beskrivning">
            <a:extLst>
              <a:ext uri="{FF2B5EF4-FFF2-40B4-BE49-F238E27FC236}">
                <a16:creationId xmlns:a16="http://schemas.microsoft.com/office/drawing/2014/main" id="{F0B9D17D-072E-0829-B8BF-369E8F48E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024" y="695785"/>
            <a:ext cx="3324340" cy="4836335"/>
          </a:xfrm>
          <a:prstGeom prst="rect">
            <a:avLst/>
          </a:prstGeom>
          <a:effectLst>
            <a:outerShdw blurRad="50800" dist="38100" dir="8100000" algn="tr" rotWithShape="0">
              <a:prstClr val="black">
                <a:alpha val="40000"/>
              </a:prstClr>
            </a:outerShdw>
          </a:effectLst>
        </p:spPr>
      </p:pic>
      <p:pic>
        <p:nvPicPr>
          <p:cNvPr id="5" name="Bildobjekt 4" descr="En bild som visar text, rita, skiss, illustration&#10;&#10;Automatiskt genererad beskrivning">
            <a:extLst>
              <a:ext uri="{FF2B5EF4-FFF2-40B4-BE49-F238E27FC236}">
                <a16:creationId xmlns:a16="http://schemas.microsoft.com/office/drawing/2014/main" id="{0EBBB031-A93F-EE17-1F40-C156BA4F3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012" y="695785"/>
            <a:ext cx="3440280" cy="4836335"/>
          </a:xfrm>
          <a:prstGeom prst="rect">
            <a:avLst/>
          </a:prstGeom>
          <a:effectLst>
            <a:outerShdw blurRad="50800" dist="38100" dir="8100000" algn="tr" rotWithShape="0">
              <a:prstClr val="black">
                <a:alpha val="40000"/>
              </a:prstClr>
            </a:outerShdw>
          </a:effectLst>
        </p:spPr>
      </p:pic>
      <p:sp>
        <p:nvSpPr>
          <p:cNvPr id="6" name="textruta 5">
            <a:extLst>
              <a:ext uri="{FF2B5EF4-FFF2-40B4-BE49-F238E27FC236}">
                <a16:creationId xmlns:a16="http://schemas.microsoft.com/office/drawing/2014/main" id="{1D655461-CBB8-B0A5-3016-9425A1A0B59E}"/>
              </a:ext>
            </a:extLst>
          </p:cNvPr>
          <p:cNvSpPr txBox="1"/>
          <p:nvPr/>
        </p:nvSpPr>
        <p:spPr>
          <a:xfrm>
            <a:off x="632530" y="2360940"/>
            <a:ext cx="2608750"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dirty="0"/>
              <a:t>Populärvetenskaplig</a:t>
            </a:r>
          </a:p>
          <a:p>
            <a:pPr marL="285750" indent="-285750">
              <a:buFont typeface="Arial" panose="020B0604020202020204" pitchFamily="34" charset="0"/>
              <a:buChar char="•"/>
            </a:pPr>
            <a:r>
              <a:rPr lang="sv-SE" dirty="0"/>
              <a:t>På svenska</a:t>
            </a:r>
          </a:p>
          <a:p>
            <a:pPr marL="285750" indent="-285750">
              <a:buFont typeface="Arial" panose="020B0604020202020204" pitchFamily="34" charset="0"/>
              <a:buChar char="•"/>
            </a:pPr>
            <a:r>
              <a:rPr lang="sv-SE" dirty="0"/>
              <a:t>Med sammanhang</a:t>
            </a:r>
          </a:p>
          <a:p>
            <a:pPr marL="285750" indent="-285750">
              <a:buFont typeface="Arial" panose="020B0604020202020204" pitchFamily="34" charset="0"/>
              <a:buChar char="•"/>
            </a:pPr>
            <a:r>
              <a:rPr lang="sv-SE" dirty="0"/>
              <a:t>Inget </a:t>
            </a:r>
            <a:r>
              <a:rPr lang="sv-SE" dirty="0" err="1"/>
              <a:t>hittepå</a:t>
            </a:r>
          </a:p>
          <a:p>
            <a:pPr marL="285750" indent="-285750">
              <a:buFont typeface="Arial" panose="020B0604020202020204" pitchFamily="34" charset="0"/>
              <a:buChar char="•"/>
            </a:pPr>
            <a:r>
              <a:rPr lang="sv-SE" dirty="0"/>
              <a:t>Gratis på hemsidan</a:t>
            </a:r>
          </a:p>
        </p:txBody>
      </p:sp>
    </p:spTree>
    <p:extLst>
      <p:ext uri="{BB962C8B-B14F-4D97-AF65-F5344CB8AC3E}">
        <p14:creationId xmlns:p14="http://schemas.microsoft.com/office/powerpoint/2010/main" val="40273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7F77D-5016-9018-35DB-B77BC9D53CA4}"/>
              </a:ext>
            </a:extLst>
          </p:cNvPr>
          <p:cNvSpPr>
            <a:spLocks noGrp="1"/>
          </p:cNvSpPr>
          <p:nvPr>
            <p:ph type="title"/>
          </p:nvPr>
        </p:nvSpPr>
        <p:spPr>
          <a:xfrm>
            <a:off x="903514" y="500063"/>
            <a:ext cx="10515600" cy="1325563"/>
          </a:xfrm>
        </p:spPr>
        <p:txBody>
          <a:bodyPr>
            <a:normAutofit/>
          </a:bodyPr>
          <a:lstStyle/>
          <a:p>
            <a:r>
              <a:rPr lang="sv-SE" sz="3600" b="1" dirty="0">
                <a:latin typeface="+mn-lt"/>
              </a:rPr>
              <a:t>Upplägg av rapporten</a:t>
            </a:r>
          </a:p>
        </p:txBody>
      </p:sp>
      <p:sp>
        <p:nvSpPr>
          <p:cNvPr id="3" name="Platshållare för innehåll 2">
            <a:extLst>
              <a:ext uri="{FF2B5EF4-FFF2-40B4-BE49-F238E27FC236}">
                <a16:creationId xmlns:a16="http://schemas.microsoft.com/office/drawing/2014/main" id="{FA24D0C0-6B6D-0424-A36A-3DA510D96DFE}"/>
              </a:ext>
            </a:extLst>
          </p:cNvPr>
          <p:cNvSpPr>
            <a:spLocks noGrp="1"/>
          </p:cNvSpPr>
          <p:nvPr>
            <p:ph idx="1"/>
          </p:nvPr>
        </p:nvSpPr>
        <p:spPr/>
        <p:txBody>
          <a:bodyPr vert="horz" lIns="91440" tIns="45720" rIns="91440" bIns="45720" rtlCol="0" anchor="t">
            <a:normAutofit/>
          </a:bodyPr>
          <a:lstStyle/>
          <a:p>
            <a:pPr marL="227965" indent="-227965"/>
            <a:r>
              <a:rPr lang="sv-SE" dirty="0"/>
              <a:t>Bakgrundsfakta (antal, könsfördelning, lagar, åldrar)</a:t>
            </a:r>
            <a:endParaRPr lang="en-US"/>
          </a:p>
          <a:p>
            <a:pPr marL="227965" indent="-227965"/>
            <a:r>
              <a:rPr lang="sv-SE" dirty="0"/>
              <a:t>Rättighetsfrågor (adoption, vårdnad) och internationell utblick</a:t>
            </a:r>
          </a:p>
          <a:p>
            <a:pPr marL="227965" indent="-227965"/>
            <a:r>
              <a:rPr lang="sv-SE" dirty="0"/>
              <a:t>Risk- och skyddsfaktorer: övergrepp, hälsa, livskvalité, trygghet</a:t>
            </a:r>
          </a:p>
          <a:p>
            <a:pPr marL="227965" indent="-227965"/>
            <a:r>
              <a:rPr lang="sv-SE" dirty="0"/>
              <a:t>Hälsa: rutinundersökningar, typisk ohälsa, vad behöver fixas?</a:t>
            </a:r>
          </a:p>
          <a:p>
            <a:pPr marL="227965" indent="-227965"/>
            <a:r>
              <a:rPr lang="sv-SE" dirty="0"/>
              <a:t>Skolresultat: statistik, studier av </a:t>
            </a:r>
            <a:r>
              <a:rPr lang="sv-SE" dirty="0" err="1"/>
              <a:t>Skolfamdata</a:t>
            </a:r>
            <a:r>
              <a:rPr lang="sv-SE" dirty="0"/>
              <a:t>, insatser </a:t>
            </a:r>
          </a:p>
          <a:p>
            <a:pPr marL="227965" indent="-227965"/>
            <a:r>
              <a:rPr lang="sv-SE" dirty="0"/>
              <a:t>Effekter av Skolfam, intelligens, vad ändras inte? nästa steg…</a:t>
            </a:r>
          </a:p>
          <a:p>
            <a:pPr marL="227965" indent="-227965"/>
            <a:r>
              <a:rPr lang="sv-SE" dirty="0"/>
              <a:t>Konkreta råd till olika aktörer</a:t>
            </a:r>
          </a:p>
        </p:txBody>
      </p:sp>
    </p:spTree>
    <p:extLst>
      <p:ext uri="{BB962C8B-B14F-4D97-AF65-F5344CB8AC3E}">
        <p14:creationId xmlns:p14="http://schemas.microsoft.com/office/powerpoint/2010/main" val="58106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4D111-9083-4B7C-AF54-BA37DD329050}"/>
              </a:ext>
            </a:extLst>
          </p:cNvPr>
          <p:cNvSpPr>
            <a:spLocks noGrp="1"/>
          </p:cNvSpPr>
          <p:nvPr>
            <p:ph type="title"/>
          </p:nvPr>
        </p:nvSpPr>
        <p:spPr>
          <a:xfrm>
            <a:off x="838200" y="200321"/>
            <a:ext cx="10515600" cy="902617"/>
          </a:xfrm>
        </p:spPr>
        <p:txBody>
          <a:bodyPr/>
          <a:lstStyle/>
          <a:p>
            <a:r>
              <a:rPr lang="sv-SE" sz="3200" b="1" dirty="0">
                <a:latin typeface="+mn-lt"/>
              </a:rPr>
              <a:t>Totalt under 2023 var 25 748 barn i samhällsvård</a:t>
            </a:r>
          </a:p>
        </p:txBody>
      </p:sp>
      <p:sp>
        <p:nvSpPr>
          <p:cNvPr id="3" name="Platshållare för innehåll 2">
            <a:extLst>
              <a:ext uri="{FF2B5EF4-FFF2-40B4-BE49-F238E27FC236}">
                <a16:creationId xmlns:a16="http://schemas.microsoft.com/office/drawing/2014/main" id="{8978211D-95D2-F396-52B7-DB51FC562EAD}"/>
              </a:ext>
            </a:extLst>
          </p:cNvPr>
          <p:cNvSpPr>
            <a:spLocks noGrp="1"/>
          </p:cNvSpPr>
          <p:nvPr>
            <p:ph idx="4294967295"/>
          </p:nvPr>
        </p:nvSpPr>
        <p:spPr>
          <a:xfrm>
            <a:off x="0" y="1825625"/>
            <a:ext cx="10515600" cy="4254500"/>
          </a:xfrm>
        </p:spPr>
        <p:txBody>
          <a:bodyPr/>
          <a:lstStyle/>
          <a:p>
            <a:pPr algn="l"/>
            <a:endParaRPr lang="sv-SE" sz="1800" b="0" i="0" u="none" strike="noStrike" baseline="0" dirty="0">
              <a:solidFill>
                <a:srgbClr val="000000"/>
              </a:solidFill>
              <a:latin typeface="Georgia" panose="02040502050405020303" pitchFamily="18" charset="0"/>
            </a:endParaRPr>
          </a:p>
          <a:p>
            <a:endParaRPr lang="sv-SE" dirty="0"/>
          </a:p>
        </p:txBody>
      </p:sp>
      <p:graphicFrame>
        <p:nvGraphicFramePr>
          <p:cNvPr id="4" name="Diagram 3">
            <a:extLst>
              <a:ext uri="{FF2B5EF4-FFF2-40B4-BE49-F238E27FC236}">
                <a16:creationId xmlns:a16="http://schemas.microsoft.com/office/drawing/2014/main" id="{EB853563-3C38-0C07-9A76-8A09C66C71BE}"/>
              </a:ext>
            </a:extLst>
          </p:cNvPr>
          <p:cNvGraphicFramePr>
            <a:graphicFrameLocks/>
          </p:cNvGraphicFramePr>
          <p:nvPr>
            <p:extLst>
              <p:ext uri="{D42A27DB-BD31-4B8C-83A1-F6EECF244321}">
                <p14:modId xmlns:p14="http://schemas.microsoft.com/office/powerpoint/2010/main" val="796346512"/>
              </p:ext>
            </p:extLst>
          </p:nvPr>
        </p:nvGraphicFramePr>
        <p:xfrm>
          <a:off x="1163720" y="1190644"/>
          <a:ext cx="8876159" cy="48894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5284F88C-63E4-9CA0-2145-82F596D120BE}"/>
              </a:ext>
            </a:extLst>
          </p:cNvPr>
          <p:cNvSpPr txBox="1"/>
          <p:nvPr/>
        </p:nvSpPr>
        <p:spPr>
          <a:xfrm>
            <a:off x="8797637" y="6196014"/>
            <a:ext cx="3235036" cy="461665"/>
          </a:xfrm>
          <a:prstGeom prst="rect">
            <a:avLst/>
          </a:prstGeom>
          <a:noFill/>
          <a:ln>
            <a:solidFill>
              <a:schemeClr val="accent6"/>
            </a:solidFill>
          </a:ln>
        </p:spPr>
        <p:txBody>
          <a:bodyPr wrap="square" rtlCol="0">
            <a:spAutoFit/>
          </a:bodyPr>
          <a:lstStyle/>
          <a:p>
            <a:r>
              <a:rPr lang="sv-SE" sz="1200" dirty="0"/>
              <a:t>Socialstyrelsen: Statistik om socialtjänstinsatser till barn och unga 2023</a:t>
            </a:r>
          </a:p>
        </p:txBody>
      </p:sp>
    </p:spTree>
    <p:extLst>
      <p:ext uri="{BB962C8B-B14F-4D97-AF65-F5344CB8AC3E}">
        <p14:creationId xmlns:p14="http://schemas.microsoft.com/office/powerpoint/2010/main" val="204127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C2717-61A5-C6A2-0076-53A9DD2C10E8}"/>
              </a:ext>
            </a:extLst>
          </p:cNvPr>
          <p:cNvSpPr>
            <a:spLocks noGrp="1"/>
          </p:cNvSpPr>
          <p:nvPr>
            <p:ph type="title"/>
          </p:nvPr>
        </p:nvSpPr>
        <p:spPr/>
        <p:txBody>
          <a:bodyPr/>
          <a:lstStyle/>
          <a:p>
            <a:r>
              <a:rPr lang="sv-SE" sz="3200" b="1" dirty="0">
                <a:latin typeface="+mn-lt"/>
              </a:rPr>
              <a:t>Samhället griper in sent</a:t>
            </a:r>
          </a:p>
        </p:txBody>
      </p:sp>
      <p:sp>
        <p:nvSpPr>
          <p:cNvPr id="4" name="Platshållare för innehåll 3">
            <a:extLst>
              <a:ext uri="{FF2B5EF4-FFF2-40B4-BE49-F238E27FC236}">
                <a16:creationId xmlns:a16="http://schemas.microsoft.com/office/drawing/2014/main" id="{95584DB6-C86E-D629-CB34-781FFE0E9D88}"/>
              </a:ext>
            </a:extLst>
          </p:cNvPr>
          <p:cNvSpPr>
            <a:spLocks noGrp="1"/>
          </p:cNvSpPr>
          <p:nvPr>
            <p:ph idx="1"/>
          </p:nvPr>
        </p:nvSpPr>
        <p:spPr/>
        <p:txBody>
          <a:bodyPr vert="horz" lIns="91440" tIns="45720" rIns="91440" bIns="45720" rtlCol="0" anchor="t">
            <a:normAutofit/>
          </a:bodyPr>
          <a:lstStyle/>
          <a:p>
            <a:pPr marL="227965" indent="-227965"/>
            <a:r>
              <a:rPr lang="sv-SE" dirty="0"/>
              <a:t>Beslut om vård 2023, ålder 0 – 14 år: 5 145 barn</a:t>
            </a:r>
            <a:endParaRPr lang="en-US" dirty="0"/>
          </a:p>
          <a:p>
            <a:pPr marL="227965" indent="-227965"/>
            <a:r>
              <a:rPr lang="sv-SE" dirty="0"/>
              <a:t>Beslut om vård 2023, ålder 15 – 20 år: 5 123 barn</a:t>
            </a:r>
          </a:p>
        </p:txBody>
      </p:sp>
      <p:sp>
        <p:nvSpPr>
          <p:cNvPr id="6" name="textruta 5">
            <a:extLst>
              <a:ext uri="{FF2B5EF4-FFF2-40B4-BE49-F238E27FC236}">
                <a16:creationId xmlns:a16="http://schemas.microsoft.com/office/drawing/2014/main" id="{2EE94AD5-C0C3-7C4F-5F72-2F0DEF9FB9DB}"/>
              </a:ext>
            </a:extLst>
          </p:cNvPr>
          <p:cNvSpPr txBox="1"/>
          <p:nvPr/>
        </p:nvSpPr>
        <p:spPr>
          <a:xfrm>
            <a:off x="1586345" y="3717759"/>
            <a:ext cx="7481455" cy="1569660"/>
          </a:xfrm>
          <a:prstGeom prst="rect">
            <a:avLst/>
          </a:prstGeom>
          <a:noFill/>
        </p:spPr>
        <p:txBody>
          <a:bodyPr wrap="square" rtlCol="0">
            <a:spAutoFit/>
          </a:bodyPr>
          <a:lstStyle/>
          <a:p>
            <a:r>
              <a:rPr lang="sv-SE" sz="2400" dirty="0"/>
              <a:t>Ur ett utvecklingspsykologiskt perspektiv, placerar vi barn i en trygg och fostrande familj först i den ålder då de är evolutionärt programmerade att bryta beroendet till vuxna och etablera ett eget liv. </a:t>
            </a:r>
          </a:p>
        </p:txBody>
      </p:sp>
      <p:sp>
        <p:nvSpPr>
          <p:cNvPr id="7" name="textruta 6">
            <a:extLst>
              <a:ext uri="{FF2B5EF4-FFF2-40B4-BE49-F238E27FC236}">
                <a16:creationId xmlns:a16="http://schemas.microsoft.com/office/drawing/2014/main" id="{19B08887-25F9-64F4-7882-79816DCA7CEA}"/>
              </a:ext>
            </a:extLst>
          </p:cNvPr>
          <p:cNvSpPr txBox="1"/>
          <p:nvPr/>
        </p:nvSpPr>
        <p:spPr>
          <a:xfrm>
            <a:off x="8797637" y="6196014"/>
            <a:ext cx="3235036" cy="461665"/>
          </a:xfrm>
          <a:prstGeom prst="rect">
            <a:avLst/>
          </a:prstGeom>
          <a:noFill/>
          <a:ln>
            <a:solidFill>
              <a:schemeClr val="accent6"/>
            </a:solidFill>
          </a:ln>
        </p:spPr>
        <p:txBody>
          <a:bodyPr wrap="square" rtlCol="0">
            <a:spAutoFit/>
          </a:bodyPr>
          <a:lstStyle/>
          <a:p>
            <a:r>
              <a:rPr lang="sv-SE" sz="1200" dirty="0"/>
              <a:t>Socialstyrelsen: Statistik om socialtjänstinsatser till barn och unga 2023</a:t>
            </a:r>
          </a:p>
        </p:txBody>
      </p:sp>
    </p:spTree>
    <p:extLst>
      <p:ext uri="{BB962C8B-B14F-4D97-AF65-F5344CB8AC3E}">
        <p14:creationId xmlns:p14="http://schemas.microsoft.com/office/powerpoint/2010/main" val="407964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7B46F-EB30-C11B-C8B3-21996142A10A}"/>
              </a:ext>
            </a:extLst>
          </p:cNvPr>
          <p:cNvSpPr>
            <a:spLocks noGrp="1"/>
          </p:cNvSpPr>
          <p:nvPr>
            <p:ph type="title"/>
          </p:nvPr>
        </p:nvSpPr>
        <p:spPr>
          <a:xfrm>
            <a:off x="838200" y="365129"/>
            <a:ext cx="10515600" cy="629931"/>
          </a:xfrm>
        </p:spPr>
        <p:txBody>
          <a:bodyPr/>
          <a:lstStyle/>
          <a:p>
            <a:r>
              <a:rPr lang="sv-SE" sz="3200" b="1" dirty="0">
                <a:latin typeface="+mn-lt"/>
              </a:rPr>
              <a:t>Mer utsatta än andra</a:t>
            </a:r>
          </a:p>
        </p:txBody>
      </p:sp>
      <p:sp>
        <p:nvSpPr>
          <p:cNvPr id="3" name="Platshållare för innehåll 2">
            <a:extLst>
              <a:ext uri="{FF2B5EF4-FFF2-40B4-BE49-F238E27FC236}">
                <a16:creationId xmlns:a16="http://schemas.microsoft.com/office/drawing/2014/main" id="{4E41C56B-E794-077C-47C1-2E80C4949176}"/>
              </a:ext>
            </a:extLst>
          </p:cNvPr>
          <p:cNvSpPr>
            <a:spLocks noGrp="1"/>
          </p:cNvSpPr>
          <p:nvPr>
            <p:ph idx="1"/>
          </p:nvPr>
        </p:nvSpPr>
        <p:spPr>
          <a:xfrm>
            <a:off x="838199" y="1190300"/>
            <a:ext cx="10670177" cy="3140037"/>
          </a:xfrm>
        </p:spPr>
        <p:txBody>
          <a:bodyPr>
            <a:normAutofit/>
          </a:bodyPr>
          <a:lstStyle/>
          <a:p>
            <a:r>
              <a:rPr lang="sv-SE" dirty="0"/>
              <a:t>Fysisk misshandel av vuxen 2,2 gånger vanligare</a:t>
            </a:r>
            <a:r>
              <a:rPr lang="sv-SE" baseline="30000" dirty="0"/>
              <a:t>1</a:t>
            </a:r>
          </a:p>
          <a:p>
            <a:r>
              <a:rPr lang="sv-SE" dirty="0"/>
              <a:t>Penetrerande sexuella övergrepp 4,3 gånger vanligare</a:t>
            </a:r>
            <a:r>
              <a:rPr lang="sv-SE" baseline="30000" dirty="0"/>
              <a:t>1</a:t>
            </a:r>
          </a:p>
          <a:p>
            <a:r>
              <a:rPr lang="sv-SE" dirty="0"/>
              <a:t>Sökt vård för psykisk ohälsa 4 - 5,7 gånger vanligare</a:t>
            </a:r>
            <a:r>
              <a:rPr lang="sv-SE" baseline="30000" dirty="0"/>
              <a:t>1</a:t>
            </a:r>
          </a:p>
          <a:p>
            <a:r>
              <a:rPr lang="sv-SE" dirty="0"/>
              <a:t>Färre nära vänner, mer mobbing, oftare kontaktade online i sexuella syften</a:t>
            </a:r>
            <a:r>
              <a:rPr lang="sv-SE" baseline="30000" dirty="0"/>
              <a:t>2</a:t>
            </a:r>
          </a:p>
          <a:p>
            <a:pPr>
              <a:lnSpc>
                <a:spcPct val="100000"/>
              </a:lnSpc>
              <a:buFont typeface="Arial" panose="020B0604020202020204" pitchFamily="34" charset="0"/>
              <a:buChar char="•"/>
            </a:pPr>
            <a:r>
              <a:rPr lang="sv-SE" dirty="0"/>
              <a:t>Vart femte barn i samhällsvård känner sig ibland otrygg hemma</a:t>
            </a:r>
            <a:r>
              <a:rPr lang="sv-SE" baseline="30000" dirty="0"/>
              <a:t>2</a:t>
            </a:r>
            <a:r>
              <a:rPr lang="sv-SE" dirty="0"/>
              <a:t>.</a:t>
            </a:r>
          </a:p>
          <a:p>
            <a:pPr>
              <a:lnSpc>
                <a:spcPct val="100000"/>
              </a:lnSpc>
              <a:buFont typeface="Arial" panose="020B0604020202020204" pitchFamily="34" charset="0"/>
              <a:buChar char="•"/>
            </a:pPr>
            <a:r>
              <a:rPr lang="sv-SE" dirty="0"/>
              <a:t>Otrygghet försvårar återhämtning från skadlig stress &amp; inlärning.</a:t>
            </a:r>
          </a:p>
        </p:txBody>
      </p:sp>
      <p:sp>
        <p:nvSpPr>
          <p:cNvPr id="4" name="textruta 3">
            <a:extLst>
              <a:ext uri="{FF2B5EF4-FFF2-40B4-BE49-F238E27FC236}">
                <a16:creationId xmlns:a16="http://schemas.microsoft.com/office/drawing/2014/main" id="{96305BFF-8395-A7BC-96E6-347969308F6A}"/>
              </a:ext>
            </a:extLst>
          </p:cNvPr>
          <p:cNvSpPr txBox="1"/>
          <p:nvPr/>
        </p:nvSpPr>
        <p:spPr>
          <a:xfrm>
            <a:off x="5803192" y="5031943"/>
            <a:ext cx="6045215" cy="830997"/>
          </a:xfrm>
          <a:prstGeom prst="rect">
            <a:avLst/>
          </a:prstGeom>
          <a:noFill/>
          <a:ln>
            <a:solidFill>
              <a:schemeClr val="tx1"/>
            </a:solidFill>
          </a:ln>
        </p:spPr>
        <p:txBody>
          <a:bodyPr wrap="square" rtlCol="0">
            <a:spAutoFit/>
          </a:bodyPr>
          <a:lstStyle/>
          <a:p>
            <a:r>
              <a:rPr lang="en-US" sz="1200" b="1" dirty="0"/>
              <a:t>2</a:t>
            </a:r>
            <a:r>
              <a:rPr lang="en-US" sz="1200" dirty="0"/>
              <a:t> Tordön, R., Sydsjö, G., Bladh, M., Svanström, J., &amp; Svedin, C. G. (2021). Experienced support from family, school and friends among students in out-of-home care in a school-based community survey. </a:t>
            </a:r>
            <a:r>
              <a:rPr lang="en-US" sz="1200" i="1" dirty="0"/>
              <a:t>Child &amp; Family Social Work</a:t>
            </a:r>
            <a:r>
              <a:rPr lang="en-US" sz="1200" dirty="0"/>
              <a:t>, </a:t>
            </a:r>
            <a:r>
              <a:rPr lang="en-US" sz="1200" i="1" dirty="0"/>
              <a:t>26</a:t>
            </a:r>
            <a:r>
              <a:rPr lang="en-US" sz="1200" dirty="0"/>
              <a:t>(1), 191–202. https://doi.org/https://doi.org/10.1111/cfs.12808</a:t>
            </a:r>
          </a:p>
        </p:txBody>
      </p:sp>
      <p:sp>
        <p:nvSpPr>
          <p:cNvPr id="5" name="textruta 4">
            <a:extLst>
              <a:ext uri="{FF2B5EF4-FFF2-40B4-BE49-F238E27FC236}">
                <a16:creationId xmlns:a16="http://schemas.microsoft.com/office/drawing/2014/main" id="{961334AA-2A3E-608E-BB5A-64FBFADBBC8C}"/>
              </a:ext>
            </a:extLst>
          </p:cNvPr>
          <p:cNvSpPr txBox="1"/>
          <p:nvPr/>
        </p:nvSpPr>
        <p:spPr>
          <a:xfrm>
            <a:off x="394222" y="5045067"/>
            <a:ext cx="5158007" cy="1015663"/>
          </a:xfrm>
          <a:prstGeom prst="rect">
            <a:avLst/>
          </a:prstGeom>
          <a:noFill/>
          <a:ln>
            <a:solidFill>
              <a:schemeClr val="tx1"/>
            </a:solidFill>
          </a:ln>
        </p:spPr>
        <p:txBody>
          <a:bodyPr wrap="square" rtlCol="0">
            <a:spAutoFit/>
          </a:bodyPr>
          <a:lstStyle/>
          <a:p>
            <a:r>
              <a:rPr lang="en-US" sz="1200" b="1" i="0" u="none" strike="noStrike" baseline="0" dirty="0">
                <a:latin typeface="Georgia" panose="02040502050405020303" pitchFamily="18" charset="0"/>
              </a:rPr>
              <a:t>1</a:t>
            </a:r>
            <a:r>
              <a:rPr lang="en-US" sz="1200" b="0" i="0" u="none" strike="noStrike" baseline="0" dirty="0">
                <a:latin typeface="Georgia" panose="02040502050405020303" pitchFamily="18" charset="0"/>
              </a:rPr>
              <a:t> Tordön R, Svedin CG, Fredlund C, Jonsson L, Priebe G, Sydsjö G. Background, Experience of Abuse, and Mental Health Among Adolescents in Out-of-home care: A Cross-sectional Study of a Swedish High School National Sample. </a:t>
            </a:r>
            <a:r>
              <a:rPr lang="en-US" sz="1200" b="0" i="1" u="none" strike="noStrike" baseline="0" dirty="0">
                <a:latin typeface="Georgia" panose="02040502050405020303" pitchFamily="18" charset="0"/>
              </a:rPr>
              <a:t>Nordic Journal of Psychiatry. 2019 Jan 2;73</a:t>
            </a:r>
            <a:r>
              <a:rPr lang="en-US" sz="1200" b="0" i="0" u="none" strike="noStrike" baseline="0" dirty="0">
                <a:latin typeface="Georgia" panose="02040502050405020303" pitchFamily="18" charset="0"/>
              </a:rPr>
              <a:t>(1):16–23. DOI: 10.1080/08039488.2018.1527397</a:t>
            </a:r>
          </a:p>
        </p:txBody>
      </p:sp>
    </p:spTree>
    <p:extLst>
      <p:ext uri="{BB962C8B-B14F-4D97-AF65-F5344CB8AC3E}">
        <p14:creationId xmlns:p14="http://schemas.microsoft.com/office/powerpoint/2010/main" val="11515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C1B17E-80A2-795B-38D5-B6D5DDD970B5}"/>
              </a:ext>
            </a:extLst>
          </p:cNvPr>
          <p:cNvSpPr>
            <a:spLocks noGrp="1"/>
          </p:cNvSpPr>
          <p:nvPr>
            <p:ph type="title"/>
          </p:nvPr>
        </p:nvSpPr>
        <p:spPr/>
        <p:txBody>
          <a:bodyPr/>
          <a:lstStyle/>
          <a:p>
            <a:pPr>
              <a:lnSpc>
                <a:spcPct val="100000"/>
              </a:lnSpc>
            </a:pPr>
            <a:r>
              <a:rPr lang="sv-SE" dirty="0">
                <a:solidFill>
                  <a:schemeClr val="bg1"/>
                </a:solidFill>
              </a:rPr>
              <a:t>.</a:t>
            </a:r>
          </a:p>
        </p:txBody>
      </p:sp>
      <p:sp>
        <p:nvSpPr>
          <p:cNvPr id="4" name="Platshållare för text 3">
            <a:extLst>
              <a:ext uri="{FF2B5EF4-FFF2-40B4-BE49-F238E27FC236}">
                <a16:creationId xmlns:a16="http://schemas.microsoft.com/office/drawing/2014/main" id="{161009AC-B2A5-62B8-F9AC-9E0447A4C54F}"/>
              </a:ext>
            </a:extLst>
          </p:cNvPr>
          <p:cNvSpPr>
            <a:spLocks noGrp="1"/>
          </p:cNvSpPr>
          <p:nvPr>
            <p:ph idx="1"/>
          </p:nvPr>
        </p:nvSpPr>
        <p:spPr>
          <a:xfrm>
            <a:off x="838200" y="1557837"/>
            <a:ext cx="10735491" cy="4254337"/>
          </a:xfrm>
        </p:spPr>
        <p:txBody>
          <a:bodyPr vert="horz" lIns="91440" tIns="45720" rIns="91440" bIns="45720" rtlCol="0" anchor="t">
            <a:normAutofit/>
          </a:bodyPr>
          <a:lstStyle/>
          <a:p>
            <a:pPr marL="227965" indent="-227965">
              <a:lnSpc>
                <a:spcPct val="100000"/>
              </a:lnSpc>
              <a:buFont typeface="Arial" panose="020B0604020202020204" pitchFamily="34" charset="0"/>
              <a:buChar char="•"/>
            </a:pPr>
            <a:r>
              <a:rPr lang="sv-SE" sz="2400" dirty="0"/>
              <a:t>22 % tycker det känns svårt att anförtro sig till en vuxen hemma, </a:t>
            </a:r>
            <a:br>
              <a:rPr lang="sv-SE" sz="2400" dirty="0"/>
            </a:br>
            <a:r>
              <a:rPr lang="sv-SE" sz="2400" dirty="0"/>
              <a:t>bara 10 % av barn som bor med föräldrar uttrycker det.</a:t>
            </a:r>
            <a:endParaRPr lang="en-US"/>
          </a:p>
          <a:p>
            <a:pPr marL="227965" indent="-227965">
              <a:lnSpc>
                <a:spcPct val="100000"/>
              </a:lnSpc>
              <a:buFont typeface="Arial" panose="020B0604020202020204" pitchFamily="34" charset="0"/>
              <a:buChar char="•"/>
            </a:pPr>
            <a:r>
              <a:rPr lang="sv-SE" sz="2400" u="sng" dirty="0"/>
              <a:t>Ingen skillnad</a:t>
            </a:r>
            <a:r>
              <a:rPr lang="sv-SE" sz="2400" dirty="0"/>
              <a:t> i förtroende till lärare eller andra professionella. </a:t>
            </a:r>
            <a:r>
              <a:rPr lang="sv-SE" sz="2400" b="1" dirty="0"/>
              <a:t>Viktig roll!</a:t>
            </a:r>
          </a:p>
          <a:p>
            <a:pPr marL="227965" indent="-227965">
              <a:lnSpc>
                <a:spcPct val="100000"/>
              </a:lnSpc>
              <a:buFont typeface="Arial" panose="020B0604020202020204" pitchFamily="34" charset="0"/>
              <a:buChar char="•"/>
            </a:pPr>
            <a:r>
              <a:rPr lang="sv-SE" sz="2400" dirty="0"/>
              <a:t>Fler än vart fjärde barn i samhällsvård känner sig ibland otrygg i skolan.</a:t>
            </a:r>
          </a:p>
          <a:p>
            <a:pPr marL="227965" indent="-227965">
              <a:lnSpc>
                <a:spcPct val="100000"/>
              </a:lnSpc>
              <a:buFont typeface="Arial" panose="020B0604020202020204" pitchFamily="34" charset="0"/>
              <a:buChar char="•"/>
            </a:pPr>
            <a:r>
              <a:rPr lang="sv-SE" sz="2400" dirty="0"/>
              <a:t>Skolresultaten är på gruppnivå betydligt lägre hos barn i samhällsvård.</a:t>
            </a:r>
          </a:p>
        </p:txBody>
      </p:sp>
      <p:sp>
        <p:nvSpPr>
          <p:cNvPr id="5" name="textruta 4">
            <a:extLst>
              <a:ext uri="{FF2B5EF4-FFF2-40B4-BE49-F238E27FC236}">
                <a16:creationId xmlns:a16="http://schemas.microsoft.com/office/drawing/2014/main" id="{71CF3EAC-3E52-177B-CD16-CE7175F6CE66}"/>
              </a:ext>
            </a:extLst>
          </p:cNvPr>
          <p:cNvSpPr txBox="1"/>
          <p:nvPr/>
        </p:nvSpPr>
        <p:spPr>
          <a:xfrm>
            <a:off x="5398640" y="6027003"/>
            <a:ext cx="6064017" cy="830997"/>
          </a:xfrm>
          <a:prstGeom prst="rect">
            <a:avLst/>
          </a:prstGeom>
          <a:noFill/>
        </p:spPr>
        <p:txBody>
          <a:bodyPr wrap="square" rtlCol="0">
            <a:spAutoFit/>
          </a:bodyPr>
          <a:lstStyle/>
          <a:p>
            <a:r>
              <a:rPr lang="en-US" sz="1200" b="1" dirty="0"/>
              <a:t>2</a:t>
            </a:r>
            <a:r>
              <a:rPr lang="en-US" sz="1200" dirty="0"/>
              <a:t> Tordön, R., Sydsjö, G., Bladh, M., Svanström, J., &amp; Svedin, C. G. (2021). Experienced support from family, school and friends among students in out-of-home care in a school-based community survey. </a:t>
            </a:r>
            <a:r>
              <a:rPr lang="en-US" sz="1200" i="1" dirty="0"/>
              <a:t>Child &amp; Family Social Work</a:t>
            </a:r>
            <a:r>
              <a:rPr lang="en-US" sz="1200" dirty="0"/>
              <a:t>, </a:t>
            </a:r>
            <a:r>
              <a:rPr lang="en-US" sz="1200" i="1" dirty="0"/>
              <a:t>26</a:t>
            </a:r>
            <a:r>
              <a:rPr lang="en-US" sz="1200" dirty="0"/>
              <a:t>(1), 191–202. https://doi.org/https://doi.org/10.1111/cfs.12808</a:t>
            </a:r>
          </a:p>
        </p:txBody>
      </p:sp>
      <p:sp>
        <p:nvSpPr>
          <p:cNvPr id="3" name="textruta 2">
            <a:extLst>
              <a:ext uri="{FF2B5EF4-FFF2-40B4-BE49-F238E27FC236}">
                <a16:creationId xmlns:a16="http://schemas.microsoft.com/office/drawing/2014/main" id="{5A75A337-FE93-BEB4-E6FE-81F8D7A33A6B}"/>
              </a:ext>
            </a:extLst>
          </p:cNvPr>
          <p:cNvSpPr txBox="1"/>
          <p:nvPr/>
        </p:nvSpPr>
        <p:spPr>
          <a:xfrm>
            <a:off x="506693" y="582483"/>
            <a:ext cx="11398501" cy="584775"/>
          </a:xfrm>
          <a:prstGeom prst="rect">
            <a:avLst/>
          </a:prstGeom>
          <a:noFill/>
        </p:spPr>
        <p:txBody>
          <a:bodyPr wrap="square" rtlCol="0">
            <a:spAutoFit/>
          </a:bodyPr>
          <a:lstStyle/>
          <a:p>
            <a:r>
              <a:rPr kumimoji="0" lang="sv-SE" sz="3200" b="1" i="0" u="none" strike="noStrike" kern="1200" cap="none" spc="0" normalizeH="0" baseline="0" noProof="0" dirty="0">
                <a:ln>
                  <a:noFill/>
                </a:ln>
                <a:effectLst/>
                <a:uLnTx/>
                <a:uFillTx/>
                <a:ea typeface="+mj-ea"/>
              </a:rPr>
              <a:t>Hur fungerar det i skolan för barn i samhällsvård?</a:t>
            </a:r>
            <a:endParaRPr lang="sv-SE" sz="3600" b="1" dirty="0"/>
          </a:p>
        </p:txBody>
      </p:sp>
    </p:spTree>
    <p:extLst>
      <p:ext uri="{BB962C8B-B14F-4D97-AF65-F5344CB8AC3E}">
        <p14:creationId xmlns:p14="http://schemas.microsoft.com/office/powerpoint/2010/main" val="143415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00BA2FD-2939-40CC-8DFD-E4B1C621719C}"/>
              </a:ext>
            </a:extLst>
          </p:cNvPr>
          <p:cNvSpPr>
            <a:spLocks noGrp="1"/>
          </p:cNvSpPr>
          <p:nvPr>
            <p:ph type="title"/>
          </p:nvPr>
        </p:nvSpPr>
        <p:spPr>
          <a:xfrm>
            <a:off x="838200" y="13834"/>
            <a:ext cx="10515600" cy="1325563"/>
          </a:xfrm>
        </p:spPr>
        <p:txBody>
          <a:bodyPr>
            <a:normAutofit/>
          </a:bodyPr>
          <a:lstStyle/>
          <a:p>
            <a:r>
              <a:rPr lang="sv-SE" sz="3200" b="1" dirty="0">
                <a:latin typeface="+mn-lt"/>
              </a:rPr>
              <a:t>Samhällsvårdade lyckas sämre i skolan</a:t>
            </a:r>
          </a:p>
        </p:txBody>
      </p:sp>
      <p:sp>
        <p:nvSpPr>
          <p:cNvPr id="8" name="Platshållare för text 2">
            <a:extLst>
              <a:ext uri="{FF2B5EF4-FFF2-40B4-BE49-F238E27FC236}">
                <a16:creationId xmlns:a16="http://schemas.microsoft.com/office/drawing/2014/main" id="{B437E3D2-305F-4C1B-B903-320BDEDED3FB}"/>
              </a:ext>
            </a:extLst>
          </p:cNvPr>
          <p:cNvSpPr>
            <a:spLocks noGrp="1"/>
          </p:cNvSpPr>
          <p:nvPr>
            <p:ph idx="1"/>
          </p:nvPr>
        </p:nvSpPr>
        <p:spPr>
          <a:xfrm>
            <a:off x="838200" y="1420677"/>
            <a:ext cx="10515600" cy="4254337"/>
          </a:xfrm>
        </p:spPr>
        <p:txBody>
          <a:bodyPr vert="horz" lIns="91440" tIns="45720" rIns="91440" bIns="45720" rtlCol="0" anchor="t">
            <a:normAutofit lnSpcReduction="10000"/>
          </a:bodyPr>
          <a:lstStyle/>
          <a:p>
            <a:pPr marL="342900" indent="-342900"/>
            <a:r>
              <a:rPr lang="sv-SE" sz="2400" dirty="0"/>
              <a:t>2015: </a:t>
            </a:r>
            <a:r>
              <a:rPr lang="sv-SE" sz="2400" dirty="0" err="1"/>
              <a:t>Fhem</a:t>
            </a:r>
            <a:r>
              <a:rPr lang="sv-SE" sz="2400" dirty="0"/>
              <a:t>    52 % pojkar, 60 % flickor blir behöriga till gymnasiet</a:t>
            </a:r>
            <a:r>
              <a:rPr lang="sv-SE" sz="2400" baseline="30000" dirty="0"/>
              <a:t>1</a:t>
            </a:r>
            <a:br>
              <a:rPr lang="sv-SE" sz="2400" dirty="0"/>
            </a:br>
            <a:r>
              <a:rPr lang="sv-SE" sz="2400" dirty="0"/>
              <a:t>Referens alla: 84 % pojkar, 86 % flickor</a:t>
            </a:r>
          </a:p>
          <a:p>
            <a:pPr marL="342900" indent="-342900">
              <a:buFont typeface="Arial" panose="020B0604020202020204" pitchFamily="34" charset="0"/>
              <a:buChar char="•"/>
            </a:pPr>
            <a:r>
              <a:rPr lang="sv-SE" sz="2400" dirty="0"/>
              <a:t>2021: </a:t>
            </a:r>
            <a:r>
              <a:rPr lang="sv-SE" sz="2400" dirty="0" err="1"/>
              <a:t>Fhem</a:t>
            </a:r>
            <a:r>
              <a:rPr lang="sv-SE" sz="2400" dirty="0"/>
              <a:t>     31 % pojkar, 45 % flickor har gymnasieutbildning vid 20 år</a:t>
            </a:r>
            <a:r>
              <a:rPr lang="sv-SE" sz="2400" baseline="30000" dirty="0"/>
              <a:t>2</a:t>
            </a:r>
            <a:br>
              <a:rPr lang="sv-SE" sz="2400" baseline="30000" dirty="0"/>
            </a:br>
            <a:r>
              <a:rPr lang="sv-SE" sz="2400" dirty="0"/>
              <a:t>Referens alla: 80 % pojkar, 83 % flickor</a:t>
            </a:r>
          </a:p>
          <a:p>
            <a:pPr marL="342900" indent="-342900"/>
            <a:r>
              <a:rPr lang="sv-SE" sz="2400" dirty="0"/>
              <a:t>Små skillnader tidigt i grundskolan</a:t>
            </a:r>
            <a:r>
              <a:rPr lang="sv-SE" dirty="0"/>
              <a:t> blir</a:t>
            </a:r>
            <a:r>
              <a:rPr lang="sv-SE" sz="2400" dirty="0"/>
              <a:t> gradvis större </a:t>
            </a:r>
            <a:r>
              <a:rPr lang="sv-SE" dirty="0"/>
              <a:t>år för år</a:t>
            </a:r>
            <a:r>
              <a:rPr lang="sv-SE" baseline="30000" dirty="0"/>
              <a:t>3</a:t>
            </a:r>
            <a:r>
              <a:rPr lang="sv-SE" sz="2400" dirty="0"/>
              <a:t> </a:t>
            </a:r>
          </a:p>
          <a:p>
            <a:pPr marL="342900" indent="-342900"/>
            <a:r>
              <a:rPr lang="sv-SE" sz="2400" dirty="0"/>
              <a:t>Att vara inskriven på högskola: </a:t>
            </a:r>
            <a:r>
              <a:rPr lang="sv-SE" dirty="0"/>
              <a:t>1/5</a:t>
            </a:r>
            <a:r>
              <a:rPr lang="sv-SE" sz="2400" dirty="0"/>
              <a:t> </a:t>
            </a:r>
            <a:r>
              <a:rPr lang="sv-SE" dirty="0"/>
              <a:t>chans </a:t>
            </a:r>
            <a:r>
              <a:rPr lang="sv-SE" sz="2400" baseline="30000" dirty="0"/>
              <a:t>(Social rapport 2010, kap 7) </a:t>
            </a:r>
          </a:p>
          <a:p>
            <a:pPr marL="342900" indent="-342900">
              <a:buFont typeface="Arial" panose="020B0604020202020204" pitchFamily="34" charset="0"/>
              <a:buChar char="•"/>
            </a:pPr>
            <a:r>
              <a:rPr lang="sv-SE" sz="2400" dirty="0"/>
              <a:t>Det finns ett fåtal interventioner:</a:t>
            </a:r>
            <a:br>
              <a:rPr lang="sv-SE" sz="2400" dirty="0"/>
            </a:br>
            <a:r>
              <a:rPr lang="sv-SE" sz="2400" dirty="0"/>
              <a:t>- Letterbox club (bok- och ”edutainmentspelklubb”)</a:t>
            </a:r>
            <a:br>
              <a:rPr lang="sv-SE" sz="2400" dirty="0"/>
            </a:br>
            <a:r>
              <a:rPr lang="sv-SE" sz="2400" dirty="0"/>
              <a:t>- Paired Reading (läsfärdighetsträning med familjehem)</a:t>
            </a:r>
            <a:br>
              <a:rPr lang="sv-SE" sz="2400" dirty="0"/>
            </a:br>
            <a:r>
              <a:rPr lang="sv-SE" sz="2400" dirty="0"/>
              <a:t>- Skolfam (kartläggning &gt; uppföljning i skola &gt; ny kartläggning &gt; till 9an)</a:t>
            </a:r>
          </a:p>
        </p:txBody>
      </p:sp>
      <p:sp>
        <p:nvSpPr>
          <p:cNvPr id="4" name="Platshållare för sidfot 3">
            <a:extLst>
              <a:ext uri="{FF2B5EF4-FFF2-40B4-BE49-F238E27FC236}">
                <a16:creationId xmlns:a16="http://schemas.microsoft.com/office/drawing/2014/main" id="{228BFF7F-8E61-425D-9CAC-FE65D0923D70}"/>
              </a:ext>
            </a:extLst>
          </p:cNvPr>
          <p:cNvSpPr>
            <a:spLocks noGrp="1"/>
          </p:cNvSpPr>
          <p:nvPr>
            <p:ph type="ftr" sz="quarter" idx="11"/>
          </p:nvPr>
        </p:nvSpPr>
        <p:spPr>
          <a:prstGeom prst="rect">
            <a:avLst/>
          </a:prstGeom>
        </p:spPr>
        <p:txBody>
          <a:bodyPr vert="horz" wrap="none" lIns="0" tIns="180000" rIns="0" bIns="0" rtlCol="0" anchor="t" anchorCtr="0"/>
          <a:lstStyle>
            <a:defPPr>
              <a:defRPr lang="sv-SE"/>
            </a:defPPr>
            <a:lvl1pPr marL="0" algn="l" defTabSz="914400" rtl="0" eaLnBrk="1" latinLnBrk="0" hangingPunct="1">
              <a:defRPr sz="1100"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LiU PowerPoint-mall</a:t>
            </a:r>
            <a:endParaRPr lang="sv-SE" sz="1200" dirty="0"/>
          </a:p>
        </p:txBody>
      </p:sp>
      <p:sp>
        <p:nvSpPr>
          <p:cNvPr id="9" name="textruta 8">
            <a:extLst>
              <a:ext uri="{FF2B5EF4-FFF2-40B4-BE49-F238E27FC236}">
                <a16:creationId xmlns:a16="http://schemas.microsoft.com/office/drawing/2014/main" id="{E35AA586-ADFB-4B68-885F-5C43045B318C}"/>
              </a:ext>
            </a:extLst>
          </p:cNvPr>
          <p:cNvSpPr txBox="1"/>
          <p:nvPr/>
        </p:nvSpPr>
        <p:spPr>
          <a:xfrm>
            <a:off x="5032783" y="6027003"/>
            <a:ext cx="6730727" cy="830997"/>
          </a:xfrm>
          <a:prstGeom prst="rect">
            <a:avLst/>
          </a:prstGeom>
          <a:noFill/>
          <a:ln>
            <a:noFill/>
          </a:ln>
        </p:spPr>
        <p:txBody>
          <a:bodyPr wrap="square" rtlCol="0">
            <a:spAutoFit/>
          </a:bodyPr>
          <a:lstStyle/>
          <a:p>
            <a:pPr marL="228600" indent="-228600">
              <a:buAutoNum type="arabicPeriod"/>
            </a:pPr>
            <a:r>
              <a:rPr lang="sv-SE" sz="1200" dirty="0"/>
              <a:t>Socialstyrelsen, </a:t>
            </a:r>
            <a:r>
              <a:rPr lang="sv-SE" sz="1200" i="1" dirty="0"/>
              <a:t>Individ- och familjeomsorg - Lägesrapport 2016</a:t>
            </a:r>
            <a:r>
              <a:rPr lang="sv-SE" sz="1200" dirty="0"/>
              <a:t>. 2016: Stockholm.</a:t>
            </a:r>
          </a:p>
          <a:p>
            <a:pPr marL="228600" indent="-228600">
              <a:buAutoNum type="arabicPeriod"/>
            </a:pPr>
            <a:r>
              <a:rPr lang="sv-SE" sz="1200" dirty="0"/>
              <a:t>Socialstyrelsen, </a:t>
            </a:r>
            <a:r>
              <a:rPr lang="sv-SE" sz="1200" i="1" dirty="0"/>
              <a:t>Öppna jämförelser 2022</a:t>
            </a:r>
            <a:r>
              <a:rPr lang="sv-SE" sz="1200" dirty="0"/>
              <a:t> -Placerade ungas utbildningsnivå och hälsa</a:t>
            </a:r>
          </a:p>
          <a:p>
            <a:pPr marL="228600" indent="-228600">
              <a:buAutoNum type="arabicPeriod"/>
            </a:pPr>
            <a:r>
              <a:rPr lang="sv-SE" sz="1200" dirty="0"/>
              <a:t>Cameron, C., et al., </a:t>
            </a:r>
            <a:r>
              <a:rPr lang="en-US" sz="1200" i="1" dirty="0"/>
              <a:t>Continuing educational participation among children in care in five countries: Some issues of social class.</a:t>
            </a:r>
            <a:r>
              <a:rPr lang="en-US" sz="1200" dirty="0"/>
              <a:t> Journal of Education Policy, 2012. </a:t>
            </a:r>
            <a:r>
              <a:rPr lang="en-US" sz="1200" b="1" dirty="0"/>
              <a:t>27</a:t>
            </a:r>
            <a:r>
              <a:rPr lang="en-US" sz="1200" dirty="0"/>
              <a:t>(3): p. 387-399.</a:t>
            </a:r>
            <a:endParaRPr lang="sv-SE" sz="1200" dirty="0"/>
          </a:p>
        </p:txBody>
      </p:sp>
    </p:spTree>
    <p:extLst>
      <p:ext uri="{BB962C8B-B14F-4D97-AF65-F5344CB8AC3E}">
        <p14:creationId xmlns:p14="http://schemas.microsoft.com/office/powerpoint/2010/main" val="7547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EBAB375D-4C31-42A2-8F58-F93A9801E6C3}"/>
              </a:ext>
            </a:extLst>
          </p:cNvPr>
          <p:cNvSpPr>
            <a:spLocks noGrp="1"/>
          </p:cNvSpPr>
          <p:nvPr>
            <p:ph type="title"/>
          </p:nvPr>
        </p:nvSpPr>
        <p:spPr/>
        <p:txBody>
          <a:bodyPr>
            <a:noAutofit/>
          </a:bodyPr>
          <a:lstStyle/>
          <a:p>
            <a:r>
              <a:rPr lang="sv-SE" sz="3200" b="1" dirty="0">
                <a:latin typeface="+mn-lt"/>
              </a:rPr>
              <a:t>Förutsättningar för skola, </a:t>
            </a:r>
            <a:r>
              <a:rPr lang="sv-SE" sz="3200" b="1" u="sng" dirty="0">
                <a:latin typeface="+mn-lt"/>
              </a:rPr>
              <a:t>innan</a:t>
            </a:r>
            <a:r>
              <a:rPr lang="sv-SE" sz="3200" b="1" dirty="0">
                <a:latin typeface="+mn-lt"/>
              </a:rPr>
              <a:t> insats</a:t>
            </a:r>
            <a:r>
              <a:rPr lang="sv-SE" sz="3200" b="1" baseline="30000" dirty="0">
                <a:latin typeface="+mn-lt"/>
              </a:rPr>
              <a:t>3</a:t>
            </a:r>
          </a:p>
        </p:txBody>
      </p:sp>
      <p:sp>
        <p:nvSpPr>
          <p:cNvPr id="9" name="Platshållare för text 2">
            <a:extLst>
              <a:ext uri="{FF2B5EF4-FFF2-40B4-BE49-F238E27FC236}">
                <a16:creationId xmlns:a16="http://schemas.microsoft.com/office/drawing/2014/main" id="{9CA1AE00-6C46-445C-97EF-90BEC1CFABDA}"/>
              </a:ext>
            </a:extLst>
          </p:cNvPr>
          <p:cNvSpPr>
            <a:spLocks noGrp="1"/>
          </p:cNvSpPr>
          <p:nvPr>
            <p:ph idx="1"/>
          </p:nvPr>
        </p:nvSpPr>
        <p:spPr/>
        <p:txBody>
          <a:bodyPr/>
          <a:lstStyle/>
          <a:p>
            <a:pPr marL="0" indent="0">
              <a:buNone/>
            </a:pPr>
            <a:r>
              <a:rPr lang="sv-SE" dirty="0"/>
              <a:t>Första kartläggningar för alla Skolfambarn 2005-2018 (</a:t>
            </a:r>
            <a:r>
              <a:rPr lang="sv-SE" i="1" dirty="0"/>
              <a:t>n</a:t>
            </a:r>
            <a:r>
              <a:rPr lang="sv-SE" dirty="0"/>
              <a:t> = 856)</a:t>
            </a:r>
          </a:p>
          <a:p>
            <a:pPr>
              <a:buFont typeface="Arial" panose="020B0604020202020204" pitchFamily="34" charset="0"/>
              <a:buChar char="•"/>
            </a:pPr>
            <a:r>
              <a:rPr lang="sv-SE" dirty="0"/>
              <a:t>Intelligens (som den mäts med WISC)</a:t>
            </a:r>
          </a:p>
          <a:p>
            <a:pPr>
              <a:buFont typeface="Arial" panose="020B0604020202020204" pitchFamily="34" charset="0"/>
              <a:buChar char="•"/>
            </a:pPr>
            <a:r>
              <a:rPr lang="sv-SE" dirty="0"/>
              <a:t>Psykosocial status (SDQ)</a:t>
            </a:r>
          </a:p>
          <a:p>
            <a:pPr>
              <a:buFont typeface="Arial" panose="020B0604020202020204" pitchFamily="34" charset="0"/>
              <a:buChar char="•"/>
            </a:pPr>
            <a:r>
              <a:rPr lang="sv-SE" dirty="0"/>
              <a:t>Adaptiva beteenden (ABAS-II)</a:t>
            </a:r>
          </a:p>
          <a:p>
            <a:pPr>
              <a:buFont typeface="Arial" panose="020B0604020202020204" pitchFamily="34" charset="0"/>
              <a:buChar char="•"/>
            </a:pPr>
            <a:r>
              <a:rPr lang="sv-SE" dirty="0"/>
              <a:t>Språkliga färdigheter (DSL, </a:t>
            </a:r>
            <a:r>
              <a:rPr lang="sv-SE" dirty="0" err="1"/>
              <a:t>LäSt</a:t>
            </a:r>
            <a:r>
              <a:rPr lang="sv-SE" dirty="0"/>
              <a:t>, Läskedjor)</a:t>
            </a:r>
          </a:p>
          <a:p>
            <a:pPr>
              <a:buFont typeface="Arial" panose="020B0604020202020204" pitchFamily="34" charset="0"/>
              <a:buChar char="•"/>
            </a:pPr>
            <a:r>
              <a:rPr lang="sv-SE" dirty="0"/>
              <a:t>Matematiska färdigheter (Olov Magnes diagnoser)</a:t>
            </a:r>
          </a:p>
          <a:p>
            <a:pPr marL="0" indent="0">
              <a:buNone/>
            </a:pPr>
            <a:r>
              <a:rPr lang="sv-SE" b="1" dirty="0"/>
              <a:t>&gt; Alla tester åldersnormerade</a:t>
            </a:r>
          </a:p>
        </p:txBody>
      </p:sp>
      <p:sp>
        <p:nvSpPr>
          <p:cNvPr id="2" name="textruta 1">
            <a:extLst>
              <a:ext uri="{FF2B5EF4-FFF2-40B4-BE49-F238E27FC236}">
                <a16:creationId xmlns:a16="http://schemas.microsoft.com/office/drawing/2014/main" id="{342DAC00-4778-2926-57E5-8E2642D6FB37}"/>
              </a:ext>
            </a:extLst>
          </p:cNvPr>
          <p:cNvSpPr txBox="1"/>
          <p:nvPr/>
        </p:nvSpPr>
        <p:spPr>
          <a:xfrm>
            <a:off x="5749636" y="6027003"/>
            <a:ext cx="6019801" cy="830997"/>
          </a:xfrm>
          <a:prstGeom prst="rect">
            <a:avLst/>
          </a:prstGeom>
          <a:noFill/>
        </p:spPr>
        <p:txBody>
          <a:bodyPr wrap="square" rtlCol="0">
            <a:spAutoFit/>
          </a:bodyPr>
          <a:lstStyle/>
          <a:p>
            <a:pPr marR="0"/>
            <a:r>
              <a:rPr lang="en-US" sz="1200" b="1" dirty="0"/>
              <a:t>3</a:t>
            </a:r>
            <a:r>
              <a:rPr lang="en-US" sz="1200" dirty="0"/>
              <a:t> Tordön, R., Bladh, M., Svedin, C. G. &amp; Sydsjö, G. Challenging intellectual, behavioral and educational prerequisites for interventions aimed at school aged children in foster care. A compilation of Swedish test results. </a:t>
            </a:r>
            <a:r>
              <a:rPr lang="en-US" sz="1200" i="1" dirty="0"/>
              <a:t>Children and Youth Services Review 108, 104598 (2020). </a:t>
            </a:r>
            <a:r>
              <a:rPr lang="en-US" sz="1200" dirty="0"/>
              <a:t>https://doi.org/https://doi.org/10.1016/j.childyouth.2019.104598</a:t>
            </a:r>
          </a:p>
        </p:txBody>
      </p:sp>
    </p:spTree>
    <p:extLst>
      <p:ext uri="{BB962C8B-B14F-4D97-AF65-F5344CB8AC3E}">
        <p14:creationId xmlns:p14="http://schemas.microsoft.com/office/powerpoint/2010/main" val="161840352"/>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2024" id="{C26E0522-2D39-5443-8CC6-374FB868447B}" vid="{711A1728-E6D0-2246-9A70-D4A0864D029C}"/>
    </a:ext>
  </a:extLst>
</a:theme>
</file>

<file path=ppt/theme/theme2.xml><?xml version="1.0" encoding="utf-8"?>
<a:theme xmlns:a="http://schemas.openxmlformats.org/drawingml/2006/main" name="LiU - SVAR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2024" id="{C26E0522-2D39-5443-8CC6-374FB868447B}" vid="{2281A2B2-AEB7-DD47-A5C1-E05627D3233D}"/>
    </a:ext>
  </a:extLst>
</a:theme>
</file>

<file path=ppt/theme/theme3.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2024" id="{C26E0522-2D39-5443-8CC6-374FB868447B}" vid="{1125F51E-4D1A-C341-9C52-D0102B987B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1A4AE0AC3DCAD4BB03F22558FB4208E" ma:contentTypeVersion="4" ma:contentTypeDescription="Skapa ett nytt dokument." ma:contentTypeScope="" ma:versionID="1bf5c8cd9f759de7ef158b9076c02da9">
  <xsd:schema xmlns:xsd="http://www.w3.org/2001/XMLSchema" xmlns:xs="http://www.w3.org/2001/XMLSchema" xmlns:p="http://schemas.microsoft.com/office/2006/metadata/properties" xmlns:ns2="6e5b8b1e-d2ac-4e46-9dd3-e147fedcbaa7" targetNamespace="http://schemas.microsoft.com/office/2006/metadata/properties" ma:root="true" ma:fieldsID="35efd9941667d76c997dc166ba0c38ff" ns2:_="">
    <xsd:import namespace="6e5b8b1e-d2ac-4e46-9dd3-e147fedcba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5b8b1e-d2ac-4e46-9dd3-e147fedcb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2.xml><?xml version="1.0" encoding="utf-8"?>
<ds:datastoreItem xmlns:ds="http://schemas.openxmlformats.org/officeDocument/2006/customXml" ds:itemID="{FA58BF02-2FD4-48FE-839B-4585173BA8BF}">
  <ds:schemaRefs>
    <ds:schemaRef ds:uri="http://purl.org/dc/elements/1.1/"/>
    <ds:schemaRef ds:uri="http://schemas.openxmlformats.org/package/2006/metadata/core-properties"/>
    <ds:schemaRef ds:uri="http://purl.org/dc/dcmitype/"/>
    <ds:schemaRef ds:uri="f6351e9a-ea34-4ad9-b922-25ec9d06a7c5"/>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484986f3-affb-4909-aac7-6cbe78376350"/>
    <ds:schemaRef ds:uri="http://purl.org/dc/terms/"/>
  </ds:schemaRefs>
</ds:datastoreItem>
</file>

<file path=customXml/itemProps3.xml><?xml version="1.0" encoding="utf-8"?>
<ds:datastoreItem xmlns:ds="http://schemas.openxmlformats.org/officeDocument/2006/customXml" ds:itemID="{ECF315A7-86A0-4DC5-A9AC-3D6E0F9E0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5b8b1e-d2ac-4e46-9dd3-e147fedcb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29</TotalTime>
  <Words>1504</Words>
  <Application>Microsoft Office PowerPoint</Application>
  <PresentationFormat>Bredbild</PresentationFormat>
  <Paragraphs>106</Paragraphs>
  <Slides>15</Slides>
  <Notes>6</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15</vt:i4>
      </vt:variant>
    </vt:vector>
  </HeadingPairs>
  <TitlesOfParts>
    <vt:vector size="22" baseType="lpstr">
      <vt:lpstr>Arial</vt:lpstr>
      <vt:lpstr>Calibri</vt:lpstr>
      <vt:lpstr>Georgia</vt:lpstr>
      <vt:lpstr>KorolevLiU Medium</vt:lpstr>
      <vt:lpstr>LiU - VIT</vt:lpstr>
      <vt:lpstr>LiU - SVART</vt:lpstr>
      <vt:lpstr>LiU - ljusturkos</vt:lpstr>
      <vt:lpstr>I föräldrars ställe -baserad på avhandlingen</vt:lpstr>
      <vt:lpstr>PowerPoint-presentation</vt:lpstr>
      <vt:lpstr>Upplägg av rapporten</vt:lpstr>
      <vt:lpstr>Totalt under 2023 var 25 748 barn i samhällsvård</vt:lpstr>
      <vt:lpstr>Samhället griper in sent</vt:lpstr>
      <vt:lpstr>Mer utsatta än andra</vt:lpstr>
      <vt:lpstr>.</vt:lpstr>
      <vt:lpstr>Samhällsvårdade lyckas sämre i skolan</vt:lpstr>
      <vt:lpstr>Förutsättningar för skola, innan insats3</vt:lpstr>
      <vt:lpstr>Några resultat på en Bellkurva</vt:lpstr>
      <vt:lpstr>Förutsättningar för skola, efter insats4</vt:lpstr>
      <vt:lpstr>PowerPoint-presentation</vt:lpstr>
      <vt:lpstr>PowerPoint-presentation</vt:lpstr>
      <vt:lpstr>Brister i välfärden, inte bara resurser</vt:lpstr>
      <vt:lpstr>Ladda ner rapporten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Rikard Tordön</dc:creator>
  <cp:lastModifiedBy>Vilma Hedlund</cp:lastModifiedBy>
  <cp:revision>43</cp:revision>
  <dcterms:created xsi:type="dcterms:W3CDTF">2024-12-04T14:59:25Z</dcterms:created>
  <dcterms:modified xsi:type="dcterms:W3CDTF">2024-12-06T07:17:41Z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0x010100D1A4AE0AC3DCAD4BB03F22558FB4208E</vt:lpwstr>
  </property>
  <property fmtid="{D5CDD505-2E9C-101B-9397-08002B2CF9AE}" pid="3" name="MediaServiceImageTags">
    <vt:lpwstr/>
  </property>
</Properties>
</file>